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9">
  <p:sldMasterIdLst>
    <p:sldMasterId id="2147483660" r:id="rId1"/>
  </p:sldMasterIdLst>
  <p:notesMasterIdLst>
    <p:notesMasterId r:id="rId41"/>
  </p:notesMasterIdLst>
  <p:handoutMasterIdLst>
    <p:handoutMasterId r:id="rId42"/>
  </p:handoutMasterIdLst>
  <p:sldIdLst>
    <p:sldId id="256" r:id="rId2"/>
    <p:sldId id="257" r:id="rId3"/>
    <p:sldId id="273" r:id="rId4"/>
    <p:sldId id="283" r:id="rId5"/>
    <p:sldId id="276" r:id="rId6"/>
    <p:sldId id="277" r:id="rId7"/>
    <p:sldId id="278" r:id="rId8"/>
    <p:sldId id="279" r:id="rId9"/>
    <p:sldId id="280" r:id="rId10"/>
    <p:sldId id="281" r:id="rId11"/>
    <p:sldId id="285" r:id="rId12"/>
    <p:sldId id="307" r:id="rId13"/>
    <p:sldId id="308" r:id="rId14"/>
    <p:sldId id="286" r:id="rId15"/>
    <p:sldId id="301" r:id="rId16"/>
    <p:sldId id="302" r:id="rId17"/>
    <p:sldId id="303" r:id="rId18"/>
    <p:sldId id="304" r:id="rId19"/>
    <p:sldId id="305"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14" r:id="rId35"/>
    <p:sldId id="309" r:id="rId36"/>
    <p:sldId id="310" r:id="rId37"/>
    <p:sldId id="311" r:id="rId38"/>
    <p:sldId id="312" r:id="rId39"/>
    <p:sldId id="313" r:id="rId40"/>
  </p:sldIdLst>
  <p:sldSz cx="12192000" cy="6858000"/>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050" y="0"/>
            <a:ext cx="2930525" cy="498475"/>
          </a:xfrm>
          <a:prstGeom prst="rect">
            <a:avLst/>
          </a:prstGeom>
        </p:spPr>
        <p:txBody>
          <a:bodyPr vert="horz" lIns="91440" tIns="45720" rIns="91440" bIns="45720" rtlCol="0"/>
          <a:lstStyle>
            <a:lvl1pPr algn="r">
              <a:defRPr sz="1200"/>
            </a:lvl1pPr>
          </a:lstStyle>
          <a:p>
            <a:fld id="{6A5CECDB-5F52-4A29-96AC-EC314F37DBC7}" type="datetimeFigureOut">
              <a:rPr lang="zh-CN" altLang="en-US" smtClean="0"/>
              <a:t>2015/5/20</a:t>
            </a:fld>
            <a:endParaRPr lang="zh-CN" altLang="en-US"/>
          </a:p>
        </p:txBody>
      </p:sp>
      <p:sp>
        <p:nvSpPr>
          <p:cNvPr id="4" name="页脚占位符 3"/>
          <p:cNvSpPr>
            <a:spLocks noGrp="1"/>
          </p:cNvSpPr>
          <p:nvPr>
            <p:ph type="ftr" sz="quarter" idx="2"/>
          </p:nvPr>
        </p:nvSpPr>
        <p:spPr>
          <a:xfrm>
            <a:off x="0" y="9444038"/>
            <a:ext cx="2930525" cy="4984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050" y="9444038"/>
            <a:ext cx="2930525" cy="498475"/>
          </a:xfrm>
          <a:prstGeom prst="rect">
            <a:avLst/>
          </a:prstGeom>
        </p:spPr>
        <p:txBody>
          <a:bodyPr vert="horz" lIns="91440" tIns="45720" rIns="91440" bIns="45720" rtlCol="0" anchor="b"/>
          <a:lstStyle>
            <a:lvl1pPr algn="r">
              <a:defRPr sz="1200"/>
            </a:lvl1pPr>
          </a:lstStyle>
          <a:p>
            <a:fld id="{10655426-E46D-4EFE-AAFD-8C37A9EA7BB3}" type="slidenum">
              <a:rPr lang="zh-CN" altLang="en-US" smtClean="0"/>
              <a:t>‹#›</a:t>
            </a:fld>
            <a:endParaRPr lang="zh-CN" altLang="en-US"/>
          </a:p>
        </p:txBody>
      </p:sp>
    </p:spTree>
    <p:extLst>
      <p:ext uri="{BB962C8B-B14F-4D97-AF65-F5344CB8AC3E}">
        <p14:creationId xmlns:p14="http://schemas.microsoft.com/office/powerpoint/2010/main" val="3304845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AA40CBEC-9A25-41C1-A799-41A53497313E}" type="datetimeFigureOut">
              <a:rPr lang="zh-CN" altLang="en-US" smtClean="0"/>
              <a:t>2015/5/20</a:t>
            </a:fld>
            <a:endParaRPr lang="zh-CN" altLang="en-US"/>
          </a:p>
        </p:txBody>
      </p:sp>
      <p:sp>
        <p:nvSpPr>
          <p:cNvPr id="4" name="幻灯片图像占位符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B86556A3-8D98-4E3B-AAC5-D26CD1764475}" type="slidenum">
              <a:rPr lang="zh-CN" altLang="en-US" smtClean="0"/>
              <a:t>‹#›</a:t>
            </a:fld>
            <a:endParaRPr lang="zh-CN" altLang="en-US"/>
          </a:p>
        </p:txBody>
      </p:sp>
    </p:spTree>
    <p:extLst>
      <p:ext uri="{BB962C8B-B14F-4D97-AF65-F5344CB8AC3E}">
        <p14:creationId xmlns:p14="http://schemas.microsoft.com/office/powerpoint/2010/main" val="671918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1</a:t>
            </a:fld>
            <a:endParaRPr lang="zh-CN" altLang="en-US"/>
          </a:p>
        </p:txBody>
      </p:sp>
    </p:spTree>
    <p:extLst>
      <p:ext uri="{BB962C8B-B14F-4D97-AF65-F5344CB8AC3E}">
        <p14:creationId xmlns:p14="http://schemas.microsoft.com/office/powerpoint/2010/main" val="1635061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10</a:t>
            </a:fld>
            <a:endParaRPr lang="zh-CN" altLang="en-US"/>
          </a:p>
        </p:txBody>
      </p:sp>
    </p:spTree>
    <p:extLst>
      <p:ext uri="{BB962C8B-B14F-4D97-AF65-F5344CB8AC3E}">
        <p14:creationId xmlns:p14="http://schemas.microsoft.com/office/powerpoint/2010/main" val="98634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11</a:t>
            </a:fld>
            <a:endParaRPr lang="zh-CN" altLang="en-US"/>
          </a:p>
        </p:txBody>
      </p:sp>
    </p:spTree>
    <p:extLst>
      <p:ext uri="{BB962C8B-B14F-4D97-AF65-F5344CB8AC3E}">
        <p14:creationId xmlns:p14="http://schemas.microsoft.com/office/powerpoint/2010/main" val="261676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12</a:t>
            </a:fld>
            <a:endParaRPr lang="zh-CN" altLang="en-US"/>
          </a:p>
        </p:txBody>
      </p:sp>
    </p:spTree>
    <p:extLst>
      <p:ext uri="{BB962C8B-B14F-4D97-AF65-F5344CB8AC3E}">
        <p14:creationId xmlns:p14="http://schemas.microsoft.com/office/powerpoint/2010/main" val="1763821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13</a:t>
            </a:fld>
            <a:endParaRPr lang="zh-CN" altLang="en-US"/>
          </a:p>
        </p:txBody>
      </p:sp>
    </p:spTree>
    <p:extLst>
      <p:ext uri="{BB962C8B-B14F-4D97-AF65-F5344CB8AC3E}">
        <p14:creationId xmlns:p14="http://schemas.microsoft.com/office/powerpoint/2010/main" val="437965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14</a:t>
            </a:fld>
            <a:endParaRPr lang="zh-CN" altLang="en-US"/>
          </a:p>
        </p:txBody>
      </p:sp>
    </p:spTree>
    <p:extLst>
      <p:ext uri="{BB962C8B-B14F-4D97-AF65-F5344CB8AC3E}">
        <p14:creationId xmlns:p14="http://schemas.microsoft.com/office/powerpoint/2010/main" val="2307616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prstGeom prst="rect">
            <a:avLst/>
          </a:prstGeom>
        </p:spPr>
        <p:txBody>
          <a:bodyPr/>
          <a:lstStyle/>
          <a:p>
            <a:pPr lvl="0"/>
            <a:endParaRPr/>
          </a:p>
        </p:txBody>
      </p:sp>
      <p:sp>
        <p:nvSpPr>
          <p:cNvPr id="65" name="Shape 65"/>
          <p:cNvSpPr>
            <a:spLocks noGrp="1"/>
          </p:cNvSpPr>
          <p:nvPr>
            <p:ph type="body" sz="quarter" idx="1"/>
          </p:nvPr>
        </p:nvSpPr>
        <p:spPr>
          <a:prstGeom prst="rect">
            <a:avLst/>
          </a:prstGeom>
        </p:spPr>
        <p:txBody>
          <a:bodyPr/>
          <a:lstStyle/>
          <a:p>
            <a:pPr lvl="0">
              <a:defRPr sz="1800"/>
            </a:pPr>
            <a:r>
              <a:rPr sz="2200"/>
              <a:t>训练中心的设计将以工程文化的丰厚积淀为核心，将新楼的地下三层与地上六层打造成一个整体的小型三创系统，将萌发创意，科研创新，投身创业，这样三位合一的三创理念融入到新空间的规划之中，为其提供舒适的环境与氛围。</a:t>
            </a:r>
          </a:p>
        </p:txBody>
      </p:sp>
    </p:spTree>
    <p:extLst>
      <p:ext uri="{BB962C8B-B14F-4D97-AF65-F5344CB8AC3E}">
        <p14:creationId xmlns:p14="http://schemas.microsoft.com/office/powerpoint/2010/main" val="3931612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prstGeom prst="rect">
            <a:avLst/>
          </a:prstGeom>
        </p:spPr>
        <p:txBody>
          <a:bodyPr/>
          <a:lstStyle/>
          <a:p>
            <a:pPr lvl="0"/>
            <a:endParaRPr/>
          </a:p>
        </p:txBody>
      </p:sp>
      <p:sp>
        <p:nvSpPr>
          <p:cNvPr id="74" name="Shape 74"/>
          <p:cNvSpPr>
            <a:spLocks noGrp="1"/>
          </p:cNvSpPr>
          <p:nvPr>
            <p:ph type="body" sz="quarter" idx="1"/>
          </p:nvPr>
        </p:nvSpPr>
        <p:spPr>
          <a:prstGeom prst="rect">
            <a:avLst/>
          </a:prstGeom>
        </p:spPr>
        <p:txBody>
          <a:bodyPr/>
          <a:lstStyle/>
          <a:p>
            <a:pPr lvl="0">
              <a:defRPr sz="1800"/>
            </a:pPr>
            <a:r>
              <a:rPr sz="2200"/>
              <a:t>创意的萌发首先要有丰厚的积淀，之后方能厚积薄发，大器始成。B1和B2的金工实习、铸造、冲压、数控机床、钣金等机械产品制作车间，以及F1和F2的SMT实验室，快速制造，机电、钳工，木工，3D打印等针对一二年级的产品制作车间，正是创意萌发的初始之地，也是大学生们培养工程实践能力的重要基地。这其中B1和B2层主体是冷加工与热加工的大型机械产品制作车间，F1和F2的主体多是SMT设备，钳工，木工等小型器备，这样由下而上，由大到小的布局将会令空间得到更加条理的使用。</a:t>
            </a:r>
          </a:p>
        </p:txBody>
      </p:sp>
    </p:spTree>
    <p:extLst>
      <p:ext uri="{BB962C8B-B14F-4D97-AF65-F5344CB8AC3E}">
        <p14:creationId xmlns:p14="http://schemas.microsoft.com/office/powerpoint/2010/main" val="2970985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prstGeom prst="rect">
            <a:avLst/>
          </a:prstGeom>
        </p:spPr>
        <p:txBody>
          <a:bodyPr/>
          <a:lstStyle/>
          <a:p>
            <a:pPr lvl="0"/>
            <a:endParaRPr/>
          </a:p>
        </p:txBody>
      </p:sp>
      <p:sp>
        <p:nvSpPr>
          <p:cNvPr id="83" name="Shape 83"/>
          <p:cNvSpPr>
            <a:spLocks noGrp="1"/>
          </p:cNvSpPr>
          <p:nvPr>
            <p:ph type="body" sz="quarter" idx="1"/>
          </p:nvPr>
        </p:nvSpPr>
        <p:spPr>
          <a:prstGeom prst="rect">
            <a:avLst/>
          </a:prstGeom>
        </p:spPr>
        <p:txBody>
          <a:bodyPr/>
          <a:lstStyle/>
          <a:p>
            <a:pPr lvl="0">
              <a:defRPr sz="1800"/>
            </a:pPr>
            <a:r>
              <a:rPr sz="2200"/>
              <a:t>F4和F5将会成为创新的主体空间，包括电子工艺实验室，电子产品创新工坊，跨学科交叉创新实验室，三创项目团队，和创意设计工作室，这里是一个以创新为主题的舞台，这一主题将会呈辐射状，自上而下延伸，而学生们在早期车间的工程实践中所萌发的创意和累积的技术将在这个舞台上得到充分的施展，同时与其他学科的交流中获得崭新的体验与认知。如果说地下一二层的积累是大树的根基，地上几层就仿佛从根基的滋养中长出的繁枝茂叶，累累硕果，而在这两者之间，正中的三层便担起了树干的支撑作用，成为整栋楼的中坚力量，正是教授学者们的办公与科研区域。这样的一个居中位置可以使他们更加便于统筹调度，疏导管理，撑起整个训练中心的三创系统。</a:t>
            </a:r>
          </a:p>
        </p:txBody>
      </p:sp>
    </p:spTree>
    <p:extLst>
      <p:ext uri="{BB962C8B-B14F-4D97-AF65-F5344CB8AC3E}">
        <p14:creationId xmlns:p14="http://schemas.microsoft.com/office/powerpoint/2010/main" val="318165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prstGeom prst="rect">
            <a:avLst/>
          </a:prstGeom>
        </p:spPr>
        <p:txBody>
          <a:bodyPr/>
          <a:lstStyle/>
          <a:p>
            <a:pPr lvl="0"/>
            <a:endParaRPr/>
          </a:p>
        </p:txBody>
      </p:sp>
      <p:sp>
        <p:nvSpPr>
          <p:cNvPr id="92" name="Shape 92"/>
          <p:cNvSpPr>
            <a:spLocks noGrp="1"/>
          </p:cNvSpPr>
          <p:nvPr>
            <p:ph type="body" sz="quarter" idx="1"/>
          </p:nvPr>
        </p:nvSpPr>
        <p:spPr>
          <a:prstGeom prst="rect">
            <a:avLst/>
          </a:prstGeom>
        </p:spPr>
        <p:txBody>
          <a:bodyPr/>
          <a:lstStyle/>
          <a:p>
            <a:pPr lvl="0">
              <a:defRPr sz="1800"/>
            </a:pPr>
            <a:r>
              <a:rPr sz="2200"/>
              <a:t>六层的侧重点将放在创业这一最终目的上，四到五层的实验室与工作室团队将会和六层协同合作，任何一个创业想法都可以拿到工作室开发，再到工坊制作，与此同时四到五层的团队与社团也可以随时到六层参与面向世界的交流，最终形成一个上下协作的良性循环。这样纵观整栋楼，地下几层的工程实践将为地上几层形成的创意实践提供强大的科研支持和技术人才，而创业所需的产品经过中间几层的开发与完善后，又可以拿回楼下的车间进行小规模生产，这样又在整栋楼中形成了一个更大的良性循环，这样整个训练中心的整体将成为一个创新项目的孵化器，不断通过创意、制造、创意的迭代过程，最后把创客空间打造成一个创新协作服务平台。</a:t>
            </a:r>
          </a:p>
        </p:txBody>
      </p:sp>
    </p:spTree>
    <p:extLst>
      <p:ext uri="{BB962C8B-B14F-4D97-AF65-F5344CB8AC3E}">
        <p14:creationId xmlns:p14="http://schemas.microsoft.com/office/powerpoint/2010/main" val="1312553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19</a:t>
            </a:fld>
            <a:endParaRPr lang="zh-CN" altLang="en-US"/>
          </a:p>
        </p:txBody>
      </p:sp>
    </p:spTree>
    <p:extLst>
      <p:ext uri="{BB962C8B-B14F-4D97-AF65-F5344CB8AC3E}">
        <p14:creationId xmlns:p14="http://schemas.microsoft.com/office/powerpoint/2010/main" val="182048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2</a:t>
            </a:fld>
            <a:endParaRPr lang="zh-CN" altLang="en-US"/>
          </a:p>
        </p:txBody>
      </p:sp>
    </p:spTree>
    <p:extLst>
      <p:ext uri="{BB962C8B-B14F-4D97-AF65-F5344CB8AC3E}">
        <p14:creationId xmlns:p14="http://schemas.microsoft.com/office/powerpoint/2010/main" val="543866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prstGeom prst="rect">
            <a:avLst/>
          </a:prstGeom>
        </p:spPr>
        <p:txBody>
          <a:bodyPr/>
          <a:lstStyle/>
          <a:p>
            <a:pPr lvl="0"/>
            <a:endParaRPr/>
          </a:p>
        </p:txBody>
      </p:sp>
      <p:sp>
        <p:nvSpPr>
          <p:cNvPr id="141" name="Shape 141"/>
          <p:cNvSpPr>
            <a:spLocks noGrp="1"/>
          </p:cNvSpPr>
          <p:nvPr>
            <p:ph type="body" sz="quarter" idx="1"/>
          </p:nvPr>
        </p:nvSpPr>
        <p:spPr>
          <a:prstGeom prst="rect">
            <a:avLst/>
          </a:prstGeom>
        </p:spPr>
        <p:txBody>
          <a:bodyPr/>
          <a:lstStyle/>
          <a:p>
            <a:pPr lvl="0">
              <a:defRPr sz="1800"/>
            </a:pPr>
            <a:r>
              <a:rPr sz="2200"/>
              <a:t>自入口开始，就可以看到大型绿植物迎面而来的视觉冲击力。入口处为访客准备了舒适的沙发休息区域，沙发的摆放呈围合式，更加便于融洽的交流，绿植墙营造的天然氛围也可以令休息区更加舒适。</a:t>
            </a:r>
          </a:p>
        </p:txBody>
      </p:sp>
    </p:spTree>
    <p:extLst>
      <p:ext uri="{BB962C8B-B14F-4D97-AF65-F5344CB8AC3E}">
        <p14:creationId xmlns:p14="http://schemas.microsoft.com/office/powerpoint/2010/main" val="2886072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21</a:t>
            </a:fld>
            <a:endParaRPr lang="zh-CN" altLang="en-US"/>
          </a:p>
        </p:txBody>
      </p:sp>
    </p:spTree>
    <p:extLst>
      <p:ext uri="{BB962C8B-B14F-4D97-AF65-F5344CB8AC3E}">
        <p14:creationId xmlns:p14="http://schemas.microsoft.com/office/powerpoint/2010/main" val="3429154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pPr lvl="0"/>
            <a:endParaRPr/>
          </a:p>
        </p:txBody>
      </p:sp>
      <p:sp>
        <p:nvSpPr>
          <p:cNvPr id="160" name="Shape 160"/>
          <p:cNvSpPr>
            <a:spLocks noGrp="1"/>
          </p:cNvSpPr>
          <p:nvPr>
            <p:ph type="body" sz="quarter" idx="1"/>
          </p:nvPr>
        </p:nvSpPr>
        <p:spPr>
          <a:prstGeom prst="rect">
            <a:avLst/>
          </a:prstGeom>
        </p:spPr>
        <p:txBody>
          <a:bodyPr/>
          <a:lstStyle/>
          <a:p>
            <a:pPr lvl="0">
              <a:defRPr sz="1800"/>
            </a:pPr>
            <a:r>
              <a:rPr sz="2200"/>
              <a:t>机械车间所制造的齿轮在这里被作为设计元素糅合在了墙面设计上。齿轮是机械传动的基础元件，齿轮技术飞速发展正是在18世纪工业革命时期的一个重要标志，而早年间金木工厂的成立正是由于受到了西方工业革命对于中国的冲击，昔日实业救国的理想与今日科技报国的成就都被铭刻在这这样一面小小的齿轮墙上。</a:t>
            </a:r>
          </a:p>
          <a:p>
            <a:pPr lvl="0">
              <a:defRPr sz="1800"/>
            </a:pPr>
            <a:endParaRPr sz="2200"/>
          </a:p>
        </p:txBody>
      </p:sp>
    </p:spTree>
    <p:extLst>
      <p:ext uri="{BB962C8B-B14F-4D97-AF65-F5344CB8AC3E}">
        <p14:creationId xmlns:p14="http://schemas.microsoft.com/office/powerpoint/2010/main" val="3727648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pPr lvl="0"/>
            <a:endParaRPr/>
          </a:p>
        </p:txBody>
      </p:sp>
      <p:sp>
        <p:nvSpPr>
          <p:cNvPr id="169" name="Shape 169"/>
          <p:cNvSpPr>
            <a:spLocks noGrp="1"/>
          </p:cNvSpPr>
          <p:nvPr>
            <p:ph type="body" sz="quarter" idx="1"/>
          </p:nvPr>
        </p:nvSpPr>
        <p:spPr>
          <a:prstGeom prst="rect">
            <a:avLst/>
          </a:prstGeom>
        </p:spPr>
        <p:txBody>
          <a:bodyPr/>
          <a:lstStyle/>
          <a:p>
            <a:pPr lvl="0">
              <a:defRPr sz="1800"/>
            </a:pPr>
            <a:r>
              <a:rPr sz="2200"/>
              <a:t>这里展示的老机床具有重要的历史价值，1937年七七事变以后，日军攻陷北京，清华大学的金木工厂在被迫南迁的过程中转移走了七台机床，之后金木工厂在昆明与其他学校组成了西南联大实习厂，抗战胜利后，一些机器又被运回。当时机床的转移相当于保存了民族工业，十分具有历史意义。所以保存下来的老机床可以放在地下二层的醒目位置，从而唤起人们的回忆，激发学生的斗志。作为基础工业训练中心的“历史文物”见证了基础工业训练中心多年的发展及历史成就。此区域用有机钢化玻璃围合，进行重点照明展示，使人可以在此处追忆辉煌历史。</a:t>
            </a:r>
          </a:p>
        </p:txBody>
      </p:sp>
    </p:spTree>
    <p:extLst>
      <p:ext uri="{BB962C8B-B14F-4D97-AF65-F5344CB8AC3E}">
        <p14:creationId xmlns:p14="http://schemas.microsoft.com/office/powerpoint/2010/main" val="259364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24</a:t>
            </a:fld>
            <a:endParaRPr lang="zh-CN" altLang="en-US"/>
          </a:p>
        </p:txBody>
      </p:sp>
    </p:spTree>
    <p:extLst>
      <p:ext uri="{BB962C8B-B14F-4D97-AF65-F5344CB8AC3E}">
        <p14:creationId xmlns:p14="http://schemas.microsoft.com/office/powerpoint/2010/main" val="55548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25</a:t>
            </a:fld>
            <a:endParaRPr lang="zh-CN" altLang="en-US"/>
          </a:p>
        </p:txBody>
      </p:sp>
    </p:spTree>
    <p:extLst>
      <p:ext uri="{BB962C8B-B14F-4D97-AF65-F5344CB8AC3E}">
        <p14:creationId xmlns:p14="http://schemas.microsoft.com/office/powerpoint/2010/main" val="3265670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pPr lvl="0"/>
            <a:endParaRPr/>
          </a:p>
        </p:txBody>
      </p:sp>
      <p:sp>
        <p:nvSpPr>
          <p:cNvPr id="190" name="Shape 190"/>
          <p:cNvSpPr>
            <a:spLocks noGrp="1"/>
          </p:cNvSpPr>
          <p:nvPr>
            <p:ph type="body" sz="quarter" idx="1"/>
          </p:nvPr>
        </p:nvSpPr>
        <p:spPr>
          <a:prstGeom prst="rect">
            <a:avLst/>
          </a:prstGeom>
        </p:spPr>
        <p:txBody>
          <a:bodyPr/>
          <a:lstStyle/>
          <a:p>
            <a:pPr lvl="0">
              <a:defRPr sz="1800"/>
            </a:pPr>
            <a:r>
              <a:rPr sz="2200"/>
              <a:t>机器人制造岛位于下层空间，将借用绿植墙的背景衬托正在进行的机器人实验，同时上面的空间已经挑空，如果有趣的机器人测试正在进行，上面的人还可以自上而下观赏，令空间的使用更加富有趣味性。</a:t>
            </a:r>
          </a:p>
          <a:p>
            <a:pPr lvl="0">
              <a:defRPr sz="1800"/>
            </a:pPr>
            <a:endParaRPr sz="2200"/>
          </a:p>
        </p:txBody>
      </p:sp>
    </p:spTree>
    <p:extLst>
      <p:ext uri="{BB962C8B-B14F-4D97-AF65-F5344CB8AC3E}">
        <p14:creationId xmlns:p14="http://schemas.microsoft.com/office/powerpoint/2010/main" val="1137902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pPr lvl="0"/>
            <a:endParaRPr/>
          </a:p>
        </p:txBody>
      </p:sp>
      <p:sp>
        <p:nvSpPr>
          <p:cNvPr id="201" name="Shape 201"/>
          <p:cNvSpPr>
            <a:spLocks noGrp="1"/>
          </p:cNvSpPr>
          <p:nvPr>
            <p:ph type="body" sz="quarter" idx="1"/>
          </p:nvPr>
        </p:nvSpPr>
        <p:spPr>
          <a:prstGeom prst="rect">
            <a:avLst/>
          </a:prstGeom>
        </p:spPr>
        <p:txBody>
          <a:bodyPr/>
          <a:lstStyle/>
          <a:p>
            <a:pPr lvl="0">
              <a:defRPr sz="1800"/>
            </a:pPr>
            <a:r>
              <a:rPr sz="2200"/>
              <a:t>训练中心老楼上的红砖也被作为设计元素用在了新办公区中，与外露的水泥墙面和不着修饰的裸顶一起，打造出一种老厂房的风格，将昔日训练中心的回忆渗透到新楼的氛围里，又通过设计的重组体现出一美观而充满工业感的视觉效果。办公室的墙面在靠近走廊的一侧用玻璃代替，从而令人们的观感更加通透，减少走廊的窄小压抑之感，同时令办公室的空间看起来更开阔。</a:t>
            </a:r>
          </a:p>
        </p:txBody>
      </p:sp>
    </p:spTree>
    <p:extLst>
      <p:ext uri="{BB962C8B-B14F-4D97-AF65-F5344CB8AC3E}">
        <p14:creationId xmlns:p14="http://schemas.microsoft.com/office/powerpoint/2010/main" val="3938972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pPr lvl="0"/>
            <a:endParaRPr/>
          </a:p>
        </p:txBody>
      </p:sp>
      <p:sp>
        <p:nvSpPr>
          <p:cNvPr id="212" name="Shape 212"/>
          <p:cNvSpPr>
            <a:spLocks noGrp="1"/>
          </p:cNvSpPr>
          <p:nvPr>
            <p:ph type="body" sz="quarter" idx="1"/>
          </p:nvPr>
        </p:nvSpPr>
        <p:spPr>
          <a:prstGeom prst="rect">
            <a:avLst/>
          </a:prstGeom>
        </p:spPr>
        <p:txBody>
          <a:bodyPr/>
          <a:lstStyle/>
          <a:p>
            <a:pPr lvl="0">
              <a:defRPr sz="1800"/>
            </a:pPr>
            <a:r>
              <a:rPr sz="2200"/>
              <a:t>办公室的内部装修保持相同的老厂房风格，同时悬挂一些富有工业气息的，体现旧工业中心的回忆与成就的照片或插图。</a:t>
            </a:r>
          </a:p>
        </p:txBody>
      </p:sp>
    </p:spTree>
    <p:extLst>
      <p:ext uri="{BB962C8B-B14F-4D97-AF65-F5344CB8AC3E}">
        <p14:creationId xmlns:p14="http://schemas.microsoft.com/office/powerpoint/2010/main" val="1110389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pPr lvl="0"/>
            <a:endParaRPr/>
          </a:p>
        </p:txBody>
      </p:sp>
      <p:sp>
        <p:nvSpPr>
          <p:cNvPr id="223" name="Shape 223"/>
          <p:cNvSpPr>
            <a:spLocks noGrp="1"/>
          </p:cNvSpPr>
          <p:nvPr>
            <p:ph type="body" sz="quarter" idx="1"/>
          </p:nvPr>
        </p:nvSpPr>
        <p:spPr>
          <a:prstGeom prst="rect">
            <a:avLst/>
          </a:prstGeom>
        </p:spPr>
        <p:txBody>
          <a:bodyPr/>
          <a:lstStyle/>
          <a:p>
            <a:pPr lvl="0">
              <a:defRPr sz="1800"/>
            </a:pPr>
            <a:r>
              <a:rPr sz="2200"/>
              <a:t>B2上下两层的绿化将会集中在中心的大型绿植墙上，用以达成一种自下而上的视觉冲击力，大部分B2上下两层的区域都会欣赏到这面绿意盎然的风景。并且，这样将绿植集中管理，可以减少植被对器材制备的侵蚀风险。二楼休息等待区就设置在绿植墙旁边，使人在枝繁叶绿之间放松心情。</a:t>
            </a:r>
          </a:p>
        </p:txBody>
      </p:sp>
    </p:spTree>
    <p:extLst>
      <p:ext uri="{BB962C8B-B14F-4D97-AF65-F5344CB8AC3E}">
        <p14:creationId xmlns:p14="http://schemas.microsoft.com/office/powerpoint/2010/main" val="3277693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3</a:t>
            </a:fld>
            <a:endParaRPr lang="zh-CN" altLang="en-US"/>
          </a:p>
        </p:txBody>
      </p:sp>
    </p:spTree>
    <p:extLst>
      <p:ext uri="{BB962C8B-B14F-4D97-AF65-F5344CB8AC3E}">
        <p14:creationId xmlns:p14="http://schemas.microsoft.com/office/powerpoint/2010/main" val="1447018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pPr lvl="0"/>
            <a:endParaRPr/>
          </a:p>
        </p:txBody>
      </p:sp>
      <p:sp>
        <p:nvSpPr>
          <p:cNvPr id="234" name="Shape 234"/>
          <p:cNvSpPr>
            <a:spLocks noGrp="1"/>
          </p:cNvSpPr>
          <p:nvPr>
            <p:ph type="body" sz="quarter" idx="1"/>
          </p:nvPr>
        </p:nvSpPr>
        <p:spPr>
          <a:prstGeom prst="rect">
            <a:avLst/>
          </a:prstGeom>
        </p:spPr>
        <p:txBody>
          <a:bodyPr/>
          <a:lstStyle/>
          <a:p>
            <a:pPr lvl="0">
              <a:defRPr sz="1800"/>
            </a:pPr>
            <a:r>
              <a:rPr sz="2200"/>
              <a:t>早期的清华金工厂是训练中心的雏形之一，当时的金属加工技术为国家的工业建设做出了重要的贡献，为此，咖啡区特意在视觉的聚焦点布置了一个用金属加工而成艺术品，用以缅怀昔日的金工厂，以及纪念训练中心由金工和木工两项基础技术奠基的历史。为此金属和木质材料成为了咖啡区的主题材料。中间一段隔断由金属架组成，中间摆放木质小盒子，兼具储物功能。沿着通透玻璃墙的一排二人座位可以欣赏地下二层忙碌的景象，接近金属艺术品的地方还有多人大桌供人讨论图纸，开小型会议。</a:t>
            </a:r>
          </a:p>
        </p:txBody>
      </p:sp>
    </p:spTree>
    <p:extLst>
      <p:ext uri="{BB962C8B-B14F-4D97-AF65-F5344CB8AC3E}">
        <p14:creationId xmlns:p14="http://schemas.microsoft.com/office/powerpoint/2010/main" val="2361144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31</a:t>
            </a:fld>
            <a:endParaRPr lang="zh-CN" altLang="en-US"/>
          </a:p>
        </p:txBody>
      </p:sp>
    </p:spTree>
    <p:extLst>
      <p:ext uri="{BB962C8B-B14F-4D97-AF65-F5344CB8AC3E}">
        <p14:creationId xmlns:p14="http://schemas.microsoft.com/office/powerpoint/2010/main" val="665481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pPr lvl="0"/>
            <a:endParaRPr/>
          </a:p>
        </p:txBody>
      </p:sp>
      <p:sp>
        <p:nvSpPr>
          <p:cNvPr id="253" name="Shape 253"/>
          <p:cNvSpPr>
            <a:spLocks noGrp="1"/>
          </p:cNvSpPr>
          <p:nvPr>
            <p:ph type="body" sz="quarter" idx="1"/>
          </p:nvPr>
        </p:nvSpPr>
        <p:spPr>
          <a:prstGeom prst="rect">
            <a:avLst/>
          </a:prstGeom>
        </p:spPr>
        <p:txBody>
          <a:bodyPr/>
          <a:lstStyle/>
          <a:p>
            <a:pPr lvl="0">
              <a:defRPr sz="1800"/>
            </a:pPr>
            <a:r>
              <a:rPr sz="2200"/>
              <a:t>会议室将拥有一面多媒体墙，以便提供更多信息化交流的可能。如果需要传统的手绘解说，还可以将左右两面白板拼合在一起，将其变成一面白板墙，可以用来做即兴绘制和头脑风暴等。会议室靠走道一侧采用了通透的玻璃墙，因为外面是一个可以观赏机器人实验的放松空间，玻璃墙可以令会议室的空间看起来更加开阔，同时玻璃墙对面的艺术挂画也将通过透明的玻璃展现出去，增加会议室的美观性。</a:t>
            </a:r>
          </a:p>
        </p:txBody>
      </p:sp>
    </p:spTree>
    <p:extLst>
      <p:ext uri="{BB962C8B-B14F-4D97-AF65-F5344CB8AC3E}">
        <p14:creationId xmlns:p14="http://schemas.microsoft.com/office/powerpoint/2010/main" val="3124243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pPr lvl="0"/>
            <a:endParaRPr/>
          </a:p>
        </p:txBody>
      </p:sp>
      <p:sp>
        <p:nvSpPr>
          <p:cNvPr id="264" name="Shape 264"/>
          <p:cNvSpPr>
            <a:spLocks noGrp="1"/>
          </p:cNvSpPr>
          <p:nvPr>
            <p:ph type="body" sz="quarter" idx="1"/>
          </p:nvPr>
        </p:nvSpPr>
        <p:spPr>
          <a:prstGeom prst="rect">
            <a:avLst/>
          </a:prstGeom>
        </p:spPr>
        <p:txBody>
          <a:bodyPr/>
          <a:lstStyle/>
          <a:p>
            <a:pPr lvl="0">
              <a:defRPr sz="1800"/>
            </a:pPr>
            <a:r>
              <a:rPr sz="2200"/>
              <a:t>这一处会议中心的桌椅摆放更加接近教室的功能，地面还还特意设置的讲台，讲台背后有相同的多媒体与白板两用墙，作为日常教学使用。这间教室的位置更加靠里，所以墙面的布置更加倾向于实用性，是一块长钉板，供师生们在上面贴资料海报等有用信息。两用墙的两侧做了一个金属造型，体现金工历史的同时，为教室增添了一些视觉类的修饰。</a:t>
            </a:r>
          </a:p>
        </p:txBody>
      </p:sp>
    </p:spTree>
    <p:extLst>
      <p:ext uri="{BB962C8B-B14F-4D97-AF65-F5344CB8AC3E}">
        <p14:creationId xmlns:p14="http://schemas.microsoft.com/office/powerpoint/2010/main" val="1883664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34</a:t>
            </a:fld>
            <a:endParaRPr lang="zh-CN" altLang="en-US"/>
          </a:p>
        </p:txBody>
      </p:sp>
    </p:spTree>
    <p:extLst>
      <p:ext uri="{BB962C8B-B14F-4D97-AF65-F5344CB8AC3E}">
        <p14:creationId xmlns:p14="http://schemas.microsoft.com/office/powerpoint/2010/main" val="2530733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35</a:t>
            </a:fld>
            <a:endParaRPr lang="zh-CN" altLang="en-US"/>
          </a:p>
        </p:txBody>
      </p:sp>
    </p:spTree>
    <p:extLst>
      <p:ext uri="{BB962C8B-B14F-4D97-AF65-F5344CB8AC3E}">
        <p14:creationId xmlns:p14="http://schemas.microsoft.com/office/powerpoint/2010/main" val="3730251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36</a:t>
            </a:fld>
            <a:endParaRPr lang="zh-CN" altLang="en-US"/>
          </a:p>
        </p:txBody>
      </p:sp>
    </p:spTree>
    <p:extLst>
      <p:ext uri="{BB962C8B-B14F-4D97-AF65-F5344CB8AC3E}">
        <p14:creationId xmlns:p14="http://schemas.microsoft.com/office/powerpoint/2010/main" val="3820484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37</a:t>
            </a:fld>
            <a:endParaRPr lang="zh-CN" altLang="en-US"/>
          </a:p>
        </p:txBody>
      </p:sp>
    </p:spTree>
    <p:extLst>
      <p:ext uri="{BB962C8B-B14F-4D97-AF65-F5344CB8AC3E}">
        <p14:creationId xmlns:p14="http://schemas.microsoft.com/office/powerpoint/2010/main" val="2732727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38</a:t>
            </a:fld>
            <a:endParaRPr lang="zh-CN" altLang="en-US"/>
          </a:p>
        </p:txBody>
      </p:sp>
    </p:spTree>
    <p:extLst>
      <p:ext uri="{BB962C8B-B14F-4D97-AF65-F5344CB8AC3E}">
        <p14:creationId xmlns:p14="http://schemas.microsoft.com/office/powerpoint/2010/main" val="3345165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39</a:t>
            </a:fld>
            <a:endParaRPr lang="zh-CN" altLang="en-US"/>
          </a:p>
        </p:txBody>
      </p:sp>
    </p:spTree>
    <p:extLst>
      <p:ext uri="{BB962C8B-B14F-4D97-AF65-F5344CB8AC3E}">
        <p14:creationId xmlns:p14="http://schemas.microsoft.com/office/powerpoint/2010/main" val="1588974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4</a:t>
            </a:fld>
            <a:endParaRPr lang="zh-CN" altLang="en-US"/>
          </a:p>
        </p:txBody>
      </p:sp>
    </p:spTree>
    <p:extLst>
      <p:ext uri="{BB962C8B-B14F-4D97-AF65-F5344CB8AC3E}">
        <p14:creationId xmlns:p14="http://schemas.microsoft.com/office/powerpoint/2010/main" val="586256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5</a:t>
            </a:fld>
            <a:endParaRPr lang="zh-CN" altLang="en-US"/>
          </a:p>
        </p:txBody>
      </p:sp>
    </p:spTree>
    <p:extLst>
      <p:ext uri="{BB962C8B-B14F-4D97-AF65-F5344CB8AC3E}">
        <p14:creationId xmlns:p14="http://schemas.microsoft.com/office/powerpoint/2010/main" val="1595393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6</a:t>
            </a:fld>
            <a:endParaRPr lang="zh-CN" altLang="en-US"/>
          </a:p>
        </p:txBody>
      </p:sp>
    </p:spTree>
    <p:extLst>
      <p:ext uri="{BB962C8B-B14F-4D97-AF65-F5344CB8AC3E}">
        <p14:creationId xmlns:p14="http://schemas.microsoft.com/office/powerpoint/2010/main" val="1757087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7</a:t>
            </a:fld>
            <a:endParaRPr lang="zh-CN" altLang="en-US"/>
          </a:p>
        </p:txBody>
      </p:sp>
    </p:spTree>
    <p:extLst>
      <p:ext uri="{BB962C8B-B14F-4D97-AF65-F5344CB8AC3E}">
        <p14:creationId xmlns:p14="http://schemas.microsoft.com/office/powerpoint/2010/main" val="115430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8</a:t>
            </a:fld>
            <a:endParaRPr lang="zh-CN" altLang="en-US"/>
          </a:p>
        </p:txBody>
      </p:sp>
    </p:spTree>
    <p:extLst>
      <p:ext uri="{BB962C8B-B14F-4D97-AF65-F5344CB8AC3E}">
        <p14:creationId xmlns:p14="http://schemas.microsoft.com/office/powerpoint/2010/main" val="259712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556A3-8D98-4E3B-AAC5-D26CD1764475}" type="slidenum">
              <a:rPr lang="zh-CN" altLang="en-US" smtClean="0"/>
              <a:t>9</a:t>
            </a:fld>
            <a:endParaRPr lang="zh-CN" altLang="en-US"/>
          </a:p>
        </p:txBody>
      </p:sp>
    </p:spTree>
    <p:extLst>
      <p:ext uri="{BB962C8B-B14F-4D97-AF65-F5344CB8AC3E}">
        <p14:creationId xmlns:p14="http://schemas.microsoft.com/office/powerpoint/2010/main" val="3763797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AA60DBFD-7715-43D5-A9B9-5ECDB7B94FE3}" type="datetimeFigureOut">
              <a:rPr lang="zh-CN" altLang="en-US" smtClean="0"/>
              <a:t>2015/5/20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128BD6-2204-4A43-8E21-34981CF98C3B}"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92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128BD6-2204-4A43-8E21-34981CF98C3B}" type="slidenum">
              <a:rPr lang="zh-CN" altLang="en-US" smtClean="0"/>
              <a:t>‹#›</a:t>
            </a:fld>
            <a:endParaRPr lang="zh-CN" altLang="en-US"/>
          </a:p>
        </p:txBody>
      </p:sp>
    </p:spTree>
    <p:extLst>
      <p:ext uri="{BB962C8B-B14F-4D97-AF65-F5344CB8AC3E}">
        <p14:creationId xmlns:p14="http://schemas.microsoft.com/office/powerpoint/2010/main" val="1014335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128BD6-2204-4A43-8E21-34981CF98C3B}"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478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39662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1190625" y="1151930"/>
            <a:ext cx="9810750" cy="2321719"/>
          </a:xfrm>
          <a:prstGeom prst="rect">
            <a:avLst/>
          </a:prstGeom>
        </p:spPr>
        <p:txBody>
          <a:bodyPr anchor="b"/>
          <a:lstStyle/>
          <a:p>
            <a:pPr lvl="0">
              <a:defRPr sz="1800"/>
            </a:pPr>
            <a:r>
              <a:rPr sz="5625"/>
              <a:t>Title Text</a:t>
            </a:r>
          </a:p>
        </p:txBody>
      </p:sp>
      <p:sp>
        <p:nvSpPr>
          <p:cNvPr id="6" name="Shape 6"/>
          <p:cNvSpPr>
            <a:spLocks noGrp="1"/>
          </p:cNvSpPr>
          <p:nvPr>
            <p:ph type="body"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pPr lvl="0">
              <a:defRPr sz="1800"/>
            </a:pPr>
            <a:r>
              <a:rPr sz="2250"/>
              <a:t>Body Level One</a:t>
            </a:r>
          </a:p>
          <a:p>
            <a:pPr lvl="1">
              <a:defRPr sz="1800"/>
            </a:pPr>
            <a:r>
              <a:rPr sz="2250"/>
              <a:t>Body Level Two</a:t>
            </a:r>
          </a:p>
          <a:p>
            <a:pPr lvl="2">
              <a:defRPr sz="1800"/>
            </a:pPr>
            <a:r>
              <a:rPr sz="2250"/>
              <a:t>Body Level Three</a:t>
            </a:r>
          </a:p>
          <a:p>
            <a:pPr lvl="3">
              <a:defRPr sz="1800"/>
            </a:pPr>
            <a:r>
              <a:rPr sz="2250"/>
              <a:t>Body Level Four</a:t>
            </a:r>
          </a:p>
          <a:p>
            <a:pPr lvl="4">
              <a:defRPr sz="1800"/>
            </a:pPr>
            <a:r>
              <a:rPr sz="2250"/>
              <a:t>Body Level Five</a:t>
            </a:r>
          </a:p>
        </p:txBody>
      </p:sp>
    </p:spTree>
    <p:extLst>
      <p:ext uri="{BB962C8B-B14F-4D97-AF65-F5344CB8AC3E}">
        <p14:creationId xmlns:p14="http://schemas.microsoft.com/office/powerpoint/2010/main" val="13482193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128BD6-2204-4A43-8E21-34981CF98C3B}" type="slidenum">
              <a:rPr lang="zh-CN" altLang="en-US" smtClean="0"/>
              <a:t>‹#›</a:t>
            </a:fld>
            <a:endParaRPr lang="zh-CN" altLang="en-US"/>
          </a:p>
        </p:txBody>
      </p:sp>
    </p:spTree>
    <p:extLst>
      <p:ext uri="{BB962C8B-B14F-4D97-AF65-F5344CB8AC3E}">
        <p14:creationId xmlns:p14="http://schemas.microsoft.com/office/powerpoint/2010/main" val="89573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128BD6-2204-4A43-8E21-34981CF98C3B}"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27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7128BD6-2204-4A43-8E21-34981CF98C3B}" type="slidenum">
              <a:rPr lang="zh-CN" altLang="en-US" smtClean="0"/>
              <a:t>‹#›</a:t>
            </a:fld>
            <a:endParaRPr lang="zh-CN" altLang="en-US"/>
          </a:p>
        </p:txBody>
      </p:sp>
    </p:spTree>
    <p:extLst>
      <p:ext uri="{BB962C8B-B14F-4D97-AF65-F5344CB8AC3E}">
        <p14:creationId xmlns:p14="http://schemas.microsoft.com/office/powerpoint/2010/main" val="494159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smtClean="0"/>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7128BD6-2204-4A43-8E21-34981CF98C3B}" type="slidenum">
              <a:rPr lang="zh-CN" altLang="en-US" smtClean="0"/>
              <a:t>‹#›</a:t>
            </a:fld>
            <a:endParaRPr lang="zh-CN" altLang="en-US"/>
          </a:p>
        </p:txBody>
      </p:sp>
    </p:spTree>
    <p:extLst>
      <p:ext uri="{BB962C8B-B14F-4D97-AF65-F5344CB8AC3E}">
        <p14:creationId xmlns:p14="http://schemas.microsoft.com/office/powerpoint/2010/main" val="27854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7128BD6-2204-4A43-8E21-34981CF98C3B}" type="slidenum">
              <a:rPr lang="zh-CN" altLang="en-US" smtClean="0"/>
              <a:t>‹#›</a:t>
            </a:fld>
            <a:endParaRPr lang="zh-CN" altLang="en-US"/>
          </a:p>
        </p:txBody>
      </p:sp>
    </p:spTree>
    <p:extLst>
      <p:ext uri="{BB962C8B-B14F-4D97-AF65-F5344CB8AC3E}">
        <p14:creationId xmlns:p14="http://schemas.microsoft.com/office/powerpoint/2010/main" val="271174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7128BD6-2204-4A43-8E21-34981CF98C3B}" type="slidenum">
              <a:rPr lang="zh-CN" altLang="en-US" smtClean="0"/>
              <a:t>‹#›</a:t>
            </a:fld>
            <a:endParaRPr lang="zh-CN" altLang="en-US"/>
          </a:p>
        </p:txBody>
      </p:sp>
    </p:spTree>
    <p:extLst>
      <p:ext uri="{BB962C8B-B14F-4D97-AF65-F5344CB8AC3E}">
        <p14:creationId xmlns:p14="http://schemas.microsoft.com/office/powerpoint/2010/main" val="297509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7128BD6-2204-4A43-8E21-34981CF98C3B}" type="slidenum">
              <a:rPr lang="zh-CN" altLang="en-US" smtClean="0"/>
              <a:t>‹#›</a:t>
            </a:fld>
            <a:endParaRPr lang="zh-CN" altLang="en-US"/>
          </a:p>
        </p:txBody>
      </p:sp>
    </p:spTree>
    <p:extLst>
      <p:ext uri="{BB962C8B-B14F-4D97-AF65-F5344CB8AC3E}">
        <p14:creationId xmlns:p14="http://schemas.microsoft.com/office/powerpoint/2010/main" val="330202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A60DBFD-7715-43D5-A9B9-5ECDB7B94FE3}" type="datetimeFigureOut">
              <a:rPr lang="zh-CN" altLang="en-US" smtClean="0"/>
              <a:t>2015/5/20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7128BD6-2204-4A43-8E21-34981CF98C3B}"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14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A60DBFD-7715-43D5-A9B9-5ECDB7B94FE3}" type="datetimeFigureOut">
              <a:rPr lang="zh-CN" altLang="en-US" smtClean="0"/>
              <a:t>2015/5/20</a:t>
            </a:fld>
            <a:endParaRPr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7128BD6-2204-4A43-8E21-34981CF98C3B}"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800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7200" y="4960137"/>
            <a:ext cx="10881360" cy="1463040"/>
          </a:xfrm>
        </p:spPr>
        <p:txBody>
          <a:bodyPr>
            <a:normAutofit/>
          </a:bodyPr>
          <a:lstStyle/>
          <a:p>
            <a:r>
              <a:rPr lang="zh-CN" altLang="zh-CN" b="1" dirty="0"/>
              <a:t>清华大学</a:t>
            </a:r>
            <a:r>
              <a:rPr lang="en-US" altLang="zh-CN" dirty="0" err="1" smtClean="0"/>
              <a:t>i.Center</a:t>
            </a:r>
            <a:r>
              <a:rPr lang="en-US" altLang="zh-CN" b="1" dirty="0" smtClean="0"/>
              <a:t> </a:t>
            </a:r>
            <a:br>
              <a:rPr lang="en-US" altLang="zh-CN" b="1" dirty="0" smtClean="0"/>
            </a:br>
            <a:r>
              <a:rPr lang="zh-CN" altLang="zh-CN" b="1" dirty="0" smtClean="0"/>
              <a:t>实验研究</a:t>
            </a:r>
            <a:r>
              <a:rPr lang="zh-CN" altLang="en-US" b="1" dirty="0" smtClean="0"/>
              <a:t>及三创</a:t>
            </a:r>
            <a:r>
              <a:rPr lang="zh-CN" altLang="en-US" b="1" dirty="0" smtClean="0"/>
              <a:t>平台</a:t>
            </a:r>
            <a:r>
              <a:rPr lang="zh-CN" altLang="zh-CN" b="1" dirty="0" smtClean="0"/>
              <a:t>设计</a:t>
            </a:r>
            <a:r>
              <a:rPr lang="zh-CN" altLang="zh-CN" b="1" dirty="0"/>
              <a:t>与</a:t>
            </a:r>
            <a:r>
              <a:rPr lang="zh-CN" altLang="zh-CN" b="1" dirty="0" smtClean="0"/>
              <a:t>规划</a:t>
            </a:r>
            <a:endParaRPr lang="zh-CN" altLang="en-US" dirty="0"/>
          </a:p>
        </p:txBody>
      </p:sp>
    </p:spTree>
    <p:extLst>
      <p:ext uri="{BB962C8B-B14F-4D97-AF65-F5344CB8AC3E}">
        <p14:creationId xmlns:p14="http://schemas.microsoft.com/office/powerpoint/2010/main" val="1767606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7" descr="C:\2014备份\喷涂样图\总图.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1" y="820487"/>
            <a:ext cx="12023249" cy="22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2" descr="E:\工业系统概论\教学改革相关\案例资源照片\汽车柔性线03.jpg"/>
          <p:cNvPicPr>
            <a:picLocks noChangeAspect="1" noChangeArrowheads="1"/>
          </p:cNvPicPr>
          <p:nvPr/>
        </p:nvPicPr>
        <p:blipFill>
          <a:blip r:embed="rId4">
            <a:extLst>
              <a:ext uri="{28A0092B-C50C-407E-A947-70E740481C1C}">
                <a14:useLocalDpi xmlns:a14="http://schemas.microsoft.com/office/drawing/2010/main" val="0"/>
              </a:ext>
            </a:extLst>
          </a:blip>
          <a:srcRect l="5865" t="7095" r="10623" b="6511"/>
          <a:stretch>
            <a:fillRect/>
          </a:stretch>
        </p:blipFill>
        <p:spPr bwMode="auto">
          <a:xfrm>
            <a:off x="3031681" y="3118930"/>
            <a:ext cx="61214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48991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904" y="1048385"/>
            <a:ext cx="10515600" cy="4351338"/>
          </a:xfrm>
        </p:spPr>
        <p:txBody>
          <a:bodyPr>
            <a:normAutofit/>
          </a:bodyPr>
          <a:lstStyle/>
          <a:p>
            <a:r>
              <a:rPr lang="zh-CN" altLang="en-US" sz="3200" dirty="0"/>
              <a:t>工业机器人</a:t>
            </a:r>
            <a:endParaRPr lang="zh-CN" altLang="zh-CN" sz="3200"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5154"/>
            <a:ext cx="4086225" cy="255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descr="h3_3d_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49" y="429831"/>
            <a:ext cx="2830513"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G:\DSC_176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4370" y="2655153"/>
            <a:ext cx="3789676" cy="2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6"/>
          <a:stretch>
            <a:fillRect/>
          </a:stretch>
        </p:blipFill>
        <p:spPr>
          <a:xfrm>
            <a:off x="8052191" y="2655153"/>
            <a:ext cx="4139809" cy="2516441"/>
          </a:xfrm>
          <a:prstGeom prst="rect">
            <a:avLst/>
          </a:prstGeom>
        </p:spPr>
      </p:pic>
      <p:sp>
        <p:nvSpPr>
          <p:cNvPr id="7" name="文本框 6"/>
          <p:cNvSpPr txBox="1"/>
          <p:nvPr/>
        </p:nvSpPr>
        <p:spPr>
          <a:xfrm>
            <a:off x="1604530" y="5539217"/>
            <a:ext cx="877163" cy="369332"/>
          </a:xfrm>
          <a:prstGeom prst="rect">
            <a:avLst/>
          </a:prstGeom>
          <a:noFill/>
        </p:spPr>
        <p:txBody>
          <a:bodyPr wrap="none" rtlCol="0">
            <a:spAutoFit/>
          </a:bodyPr>
          <a:lstStyle/>
          <a:p>
            <a:r>
              <a:rPr lang="zh-CN" altLang="en-US" dirty="0"/>
              <a:t>上下料</a:t>
            </a:r>
          </a:p>
        </p:txBody>
      </p:sp>
      <p:sp>
        <p:nvSpPr>
          <p:cNvPr id="8" name="文本框 7"/>
          <p:cNvSpPr txBox="1"/>
          <p:nvPr/>
        </p:nvSpPr>
        <p:spPr>
          <a:xfrm>
            <a:off x="5630626" y="5441737"/>
            <a:ext cx="646331" cy="369332"/>
          </a:xfrm>
          <a:prstGeom prst="rect">
            <a:avLst/>
          </a:prstGeom>
          <a:noFill/>
        </p:spPr>
        <p:txBody>
          <a:bodyPr wrap="none" rtlCol="0">
            <a:spAutoFit/>
          </a:bodyPr>
          <a:lstStyle/>
          <a:p>
            <a:r>
              <a:rPr lang="zh-CN" altLang="en-US" dirty="0" smtClean="0"/>
              <a:t>焊接</a:t>
            </a:r>
            <a:endParaRPr lang="zh-CN" altLang="en-US" dirty="0"/>
          </a:p>
        </p:txBody>
      </p:sp>
      <p:sp>
        <p:nvSpPr>
          <p:cNvPr id="9" name="文本框 8"/>
          <p:cNvSpPr txBox="1"/>
          <p:nvPr/>
        </p:nvSpPr>
        <p:spPr>
          <a:xfrm>
            <a:off x="9611626" y="5399723"/>
            <a:ext cx="877163" cy="369332"/>
          </a:xfrm>
          <a:prstGeom prst="rect">
            <a:avLst/>
          </a:prstGeom>
          <a:noFill/>
        </p:spPr>
        <p:txBody>
          <a:bodyPr wrap="none" rtlCol="0">
            <a:spAutoFit/>
          </a:bodyPr>
          <a:lstStyle/>
          <a:p>
            <a:r>
              <a:rPr lang="zh-CN" altLang="en-US" dirty="0" smtClean="0"/>
              <a:t>装配线</a:t>
            </a:r>
            <a:endParaRPr lang="zh-CN" altLang="en-US" dirty="0"/>
          </a:p>
        </p:txBody>
      </p:sp>
    </p:spTree>
    <p:extLst>
      <p:ext uri="{BB962C8B-B14F-4D97-AF65-F5344CB8AC3E}">
        <p14:creationId xmlns:p14="http://schemas.microsoft.com/office/powerpoint/2010/main" val="3064760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895922" y="3316750"/>
            <a:ext cx="9720262" cy="3076793"/>
          </a:xfrm>
          <a:prstGeom prst="rect">
            <a:avLst/>
          </a:prstGeom>
        </p:spPr>
      </p:pic>
      <p:pic>
        <p:nvPicPr>
          <p:cNvPr id="5" name="图片 4"/>
          <p:cNvPicPr>
            <a:picLocks noChangeAspect="1"/>
          </p:cNvPicPr>
          <p:nvPr/>
        </p:nvPicPr>
        <p:blipFill>
          <a:blip r:embed="rId4"/>
          <a:stretch>
            <a:fillRect/>
          </a:stretch>
        </p:blipFill>
        <p:spPr>
          <a:xfrm>
            <a:off x="2321433" y="937069"/>
            <a:ext cx="8134350" cy="3209925"/>
          </a:xfrm>
          <a:prstGeom prst="rect">
            <a:avLst/>
          </a:prstGeom>
        </p:spPr>
      </p:pic>
      <p:sp>
        <p:nvSpPr>
          <p:cNvPr id="2" name="文本框 1"/>
          <p:cNvSpPr txBox="1"/>
          <p:nvPr/>
        </p:nvSpPr>
        <p:spPr>
          <a:xfrm>
            <a:off x="831914" y="937068"/>
            <a:ext cx="1883854" cy="584775"/>
          </a:xfrm>
          <a:prstGeom prst="rect">
            <a:avLst/>
          </a:prstGeom>
          <a:noFill/>
        </p:spPr>
        <p:txBody>
          <a:bodyPr wrap="square" rtlCol="0">
            <a:spAutoFit/>
          </a:bodyPr>
          <a:lstStyle/>
          <a:p>
            <a:r>
              <a:rPr lang="zh-CN" altLang="en-US" sz="3200" dirty="0" smtClean="0"/>
              <a:t>基地建设</a:t>
            </a:r>
            <a:endParaRPr lang="zh-CN" altLang="en-US" sz="3200" dirty="0"/>
          </a:p>
        </p:txBody>
      </p:sp>
    </p:spTree>
    <p:extLst>
      <p:ext uri="{BB962C8B-B14F-4D97-AF65-F5344CB8AC3E}">
        <p14:creationId xmlns:p14="http://schemas.microsoft.com/office/powerpoint/2010/main" val="1207235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课程建设</a:t>
            </a:r>
            <a:endParaRPr lang="zh-CN" altLang="en-US" sz="3200" dirty="0"/>
          </a:p>
        </p:txBody>
      </p:sp>
      <p:sp>
        <p:nvSpPr>
          <p:cNvPr id="4" name="Rectangle 3"/>
          <p:cNvSpPr>
            <a:spLocks noGrp="1" noChangeArrowheads="1"/>
          </p:cNvSpPr>
          <p:nvPr>
            <p:ph idx="1"/>
          </p:nvPr>
        </p:nvSpPr>
        <p:spPr>
          <a:xfrm>
            <a:off x="1024127" y="1892808"/>
            <a:ext cx="9720073" cy="4443984"/>
          </a:xfrm>
        </p:spPr>
        <p:txBody>
          <a:bodyPr>
            <a:normAutofit fontScale="92500" lnSpcReduction="20000"/>
          </a:bodyPr>
          <a:lstStyle/>
          <a:p>
            <a:pPr lvl="1" eaLnBrk="1" hangingPunct="1"/>
            <a:r>
              <a:rPr lang="zh-CN" altLang="en-US" sz="2400" b="1" dirty="0">
                <a:latin typeface="华文楷体" panose="02010600040101010101" pitchFamily="2" charset="-122"/>
                <a:ea typeface="华文楷体" panose="02010600040101010101" pitchFamily="2" charset="-122"/>
              </a:rPr>
              <a:t>工程训练类</a:t>
            </a:r>
            <a:endParaRPr lang="en-US" altLang="zh-CN" sz="2400" b="1" dirty="0">
              <a:latin typeface="华文楷体" panose="02010600040101010101" pitchFamily="2" charset="-122"/>
              <a:ea typeface="华文楷体" panose="02010600040101010101" pitchFamily="2" charset="-122"/>
            </a:endParaRPr>
          </a:p>
          <a:p>
            <a:pPr lvl="2" eaLnBrk="1" hangingPunct="1"/>
            <a:r>
              <a:rPr lang="zh-CN" altLang="en-US" sz="2400" b="1" dirty="0">
                <a:latin typeface="华文楷体" panose="02010600040101010101" pitchFamily="2" charset="-122"/>
                <a:ea typeface="华文楷体" panose="02010600040101010101" pitchFamily="2" charset="-122"/>
              </a:rPr>
              <a:t>机械制造实习类</a:t>
            </a:r>
          </a:p>
          <a:p>
            <a:pPr lvl="2" eaLnBrk="1" hangingPunct="1"/>
            <a:r>
              <a:rPr lang="zh-CN" altLang="en-US" sz="2400" b="1" dirty="0">
                <a:latin typeface="华文楷体" panose="02010600040101010101" pitchFamily="2" charset="-122"/>
                <a:ea typeface="华文楷体" panose="02010600040101010101" pitchFamily="2" charset="-122"/>
              </a:rPr>
              <a:t>电子工艺实习类</a:t>
            </a:r>
            <a:endParaRPr lang="en-US" altLang="zh-CN" sz="2400" b="1" dirty="0">
              <a:latin typeface="华文楷体" panose="02010600040101010101" pitchFamily="2" charset="-122"/>
              <a:ea typeface="华文楷体" panose="02010600040101010101" pitchFamily="2" charset="-122"/>
            </a:endParaRPr>
          </a:p>
          <a:p>
            <a:pPr lvl="1" eaLnBrk="1" hangingPunct="1"/>
            <a:r>
              <a:rPr lang="zh-CN" altLang="en-US" sz="2400" b="1" dirty="0">
                <a:latin typeface="华文楷体" panose="02010600040101010101" pitchFamily="2" charset="-122"/>
                <a:ea typeface="华文楷体" panose="02010600040101010101" pitchFamily="2" charset="-122"/>
              </a:rPr>
              <a:t>制造技术类</a:t>
            </a:r>
            <a:endParaRPr lang="en-US" altLang="zh-CN" sz="2400" b="1" dirty="0">
              <a:latin typeface="华文楷体" panose="02010600040101010101" pitchFamily="2" charset="-122"/>
              <a:ea typeface="华文楷体" panose="02010600040101010101" pitchFamily="2" charset="-122"/>
            </a:endParaRPr>
          </a:p>
          <a:p>
            <a:pPr lvl="2" eaLnBrk="1" hangingPunct="1"/>
            <a:r>
              <a:rPr lang="zh-CN" altLang="en-US" sz="2000" b="1" dirty="0">
                <a:latin typeface="华文楷体" panose="02010600040101010101" pitchFamily="2" charset="-122"/>
                <a:ea typeface="华文楷体" panose="02010600040101010101" pitchFamily="2" charset="-122"/>
              </a:rPr>
              <a:t>制造工艺类：制造工程基础，现代汽车制造技术及管理</a:t>
            </a:r>
            <a:endParaRPr lang="zh-CN" altLang="en-US" sz="2400" b="1" dirty="0">
              <a:latin typeface="华文楷体" panose="02010600040101010101" pitchFamily="2" charset="-122"/>
              <a:ea typeface="华文楷体" panose="02010600040101010101" pitchFamily="2" charset="-122"/>
            </a:endParaRPr>
          </a:p>
          <a:p>
            <a:pPr lvl="2" eaLnBrk="1" hangingPunct="1"/>
            <a:r>
              <a:rPr lang="zh-CN" altLang="en-US" sz="2000" b="1" dirty="0">
                <a:latin typeface="华文楷体" panose="02010600040101010101" pitchFamily="2" charset="-122"/>
                <a:ea typeface="华文楷体" panose="02010600040101010101" pitchFamily="2" charset="-122"/>
              </a:rPr>
              <a:t>新技术选修类</a:t>
            </a:r>
          </a:p>
          <a:p>
            <a:pPr lvl="1" eaLnBrk="1" hangingPunct="1"/>
            <a:r>
              <a:rPr lang="zh-CN" altLang="en-US" sz="2400" b="1" dirty="0">
                <a:latin typeface="华文楷体" panose="02010600040101010101" pitchFamily="2" charset="-122"/>
                <a:ea typeface="华文楷体" panose="02010600040101010101" pitchFamily="2" charset="-122"/>
              </a:rPr>
              <a:t>文化素质类：</a:t>
            </a:r>
          </a:p>
          <a:p>
            <a:pPr lvl="2" eaLnBrk="1" hangingPunct="1"/>
            <a:r>
              <a:rPr lang="zh-CN" altLang="en-US" sz="2000" b="1" dirty="0">
                <a:latin typeface="华文楷体" panose="02010600040101010101" pitchFamily="2" charset="-122"/>
                <a:ea typeface="华文楷体" panose="02010600040101010101" pitchFamily="2" charset="-122"/>
              </a:rPr>
              <a:t>工业</a:t>
            </a:r>
            <a:r>
              <a:rPr lang="zh-CN" altLang="en-US" sz="2000" b="1" dirty="0" smtClean="0">
                <a:latin typeface="华文楷体" panose="02010600040101010101" pitchFamily="2" charset="-122"/>
                <a:ea typeface="华文楷体" panose="02010600040101010101" pitchFamily="2" charset="-122"/>
              </a:rPr>
              <a:t>系统概论</a:t>
            </a:r>
            <a:endParaRPr lang="en-US" altLang="zh-CN" sz="2000" b="1" dirty="0">
              <a:latin typeface="华文楷体" panose="02010600040101010101" pitchFamily="2" charset="-122"/>
              <a:ea typeface="华文楷体" panose="02010600040101010101" pitchFamily="2" charset="-122"/>
            </a:endParaRPr>
          </a:p>
          <a:p>
            <a:pPr lvl="2" eaLnBrk="1" hangingPunct="1"/>
            <a:r>
              <a:rPr lang="zh-CN" altLang="en-US" sz="2000" b="1" dirty="0">
                <a:latin typeface="华文楷体" panose="02010600040101010101" pitchFamily="2" charset="-122"/>
                <a:ea typeface="华文楷体" panose="02010600040101010101" pitchFamily="2" charset="-122"/>
              </a:rPr>
              <a:t>实验室科研探究课</a:t>
            </a:r>
            <a:endParaRPr lang="en-US" altLang="zh-CN" sz="2000" b="1" dirty="0">
              <a:latin typeface="华文楷体" panose="02010600040101010101" pitchFamily="2" charset="-122"/>
              <a:ea typeface="华文楷体" panose="02010600040101010101" pitchFamily="2" charset="-122"/>
            </a:endParaRPr>
          </a:p>
          <a:p>
            <a:pPr lvl="2" eaLnBrk="1" hangingPunct="1"/>
            <a:r>
              <a:rPr lang="zh-CN" altLang="en-US" sz="2000" b="1" dirty="0">
                <a:latin typeface="华文楷体" panose="02010600040101010101" pitchFamily="2" charset="-122"/>
                <a:ea typeface="华文楷体" panose="02010600040101010101" pitchFamily="2" charset="-122"/>
              </a:rPr>
              <a:t>制造工程体验</a:t>
            </a:r>
          </a:p>
          <a:p>
            <a:pPr lvl="1" eaLnBrk="1" hangingPunct="1"/>
            <a:r>
              <a:rPr lang="zh-CN" altLang="en-US" sz="2400" b="1" dirty="0">
                <a:latin typeface="华文楷体" panose="02010600040101010101" pitchFamily="2" charset="-122"/>
                <a:ea typeface="华文楷体" panose="02010600040101010101" pitchFamily="2" charset="-122"/>
              </a:rPr>
              <a:t>创新创业类</a:t>
            </a:r>
            <a:endParaRPr lang="en-US" altLang="zh-CN" sz="2400" b="1" dirty="0">
              <a:latin typeface="华文楷体" panose="02010600040101010101" pitchFamily="2" charset="-122"/>
              <a:ea typeface="华文楷体" panose="02010600040101010101" pitchFamily="2" charset="-122"/>
            </a:endParaRPr>
          </a:p>
          <a:p>
            <a:pPr lvl="2" eaLnBrk="1" hangingPunct="1"/>
            <a:r>
              <a:rPr lang="zh-CN" altLang="en-US" sz="2100" b="1" dirty="0">
                <a:latin typeface="华文楷体" panose="02010600040101010101" pitchFamily="2" charset="-122"/>
                <a:ea typeface="华文楷体" panose="02010600040101010101" pitchFamily="2" charset="-122"/>
              </a:rPr>
              <a:t>竞赛</a:t>
            </a:r>
            <a:endParaRPr lang="en-US" altLang="zh-CN" sz="2100" b="1" dirty="0">
              <a:latin typeface="华文楷体" panose="02010600040101010101" pitchFamily="2" charset="-122"/>
              <a:ea typeface="华文楷体" panose="02010600040101010101" pitchFamily="2" charset="-122"/>
            </a:endParaRPr>
          </a:p>
          <a:p>
            <a:pPr lvl="2" eaLnBrk="1" hangingPunct="1"/>
            <a:r>
              <a:rPr lang="zh-CN" altLang="en-US" sz="2100" b="1" dirty="0">
                <a:latin typeface="华文楷体" panose="02010600040101010101" pitchFamily="2" charset="-122"/>
                <a:ea typeface="华文楷体" panose="02010600040101010101" pitchFamily="2" charset="-122"/>
              </a:rPr>
              <a:t>赛课结合</a:t>
            </a:r>
            <a:endParaRPr lang="en-US" altLang="zh-CN" sz="2100" b="1" dirty="0">
              <a:latin typeface="华文楷体" panose="02010600040101010101" pitchFamily="2" charset="-122"/>
              <a:ea typeface="华文楷体" panose="02010600040101010101" pitchFamily="2" charset="-122"/>
            </a:endParaRPr>
          </a:p>
          <a:p>
            <a:pPr lvl="2" eaLnBrk="1" hangingPunct="1"/>
            <a:r>
              <a:rPr lang="zh-CN" altLang="en-US" sz="2100" b="1" dirty="0">
                <a:latin typeface="华文楷体" panose="02010600040101010101" pitchFamily="2" charset="-122"/>
                <a:ea typeface="华文楷体" panose="02010600040101010101" pitchFamily="2" charset="-122"/>
              </a:rPr>
              <a:t>创新创业实践课程</a:t>
            </a:r>
            <a:endParaRPr lang="zh-CN" altLang="en-US" sz="2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9210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二、建设内容</a:t>
            </a:r>
            <a:endParaRPr lang="zh-CN" altLang="en-US" dirty="0"/>
          </a:p>
        </p:txBody>
      </p:sp>
      <p:sp>
        <p:nvSpPr>
          <p:cNvPr id="5" name="内容占位符 2"/>
          <p:cNvSpPr txBox="1">
            <a:spLocks/>
          </p:cNvSpPr>
          <p:nvPr/>
        </p:nvSpPr>
        <p:spPr>
          <a:xfrm>
            <a:off x="2761487" y="2377440"/>
            <a:ext cx="5623561" cy="231343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altLang="zh-CN" sz="3200" dirty="0" smtClean="0"/>
              <a:t>2.1 </a:t>
            </a:r>
            <a:r>
              <a:rPr lang="zh-CN" altLang="en-US" sz="3200" dirty="0" smtClean="0"/>
              <a:t>已建成部分简介</a:t>
            </a:r>
            <a:endParaRPr lang="en-US" altLang="zh-CN" sz="3200" dirty="0" smtClean="0"/>
          </a:p>
          <a:p>
            <a:r>
              <a:rPr lang="en-US" altLang="zh-CN" sz="3200" u="sng" dirty="0" smtClean="0"/>
              <a:t>2.2  </a:t>
            </a:r>
            <a:r>
              <a:rPr lang="zh-CN" altLang="en-US" sz="3200" u="sng" dirty="0" smtClean="0"/>
              <a:t>规划与设计</a:t>
            </a:r>
            <a:endParaRPr lang="en-US" altLang="zh-CN" sz="3200" u="sng" dirty="0" smtClean="0"/>
          </a:p>
          <a:p>
            <a:endParaRPr lang="en-US" altLang="zh-CN" sz="3200" dirty="0" smtClean="0"/>
          </a:p>
        </p:txBody>
      </p:sp>
    </p:spTree>
    <p:extLst>
      <p:ext uri="{BB962C8B-B14F-4D97-AF65-F5344CB8AC3E}">
        <p14:creationId xmlns:p14="http://schemas.microsoft.com/office/powerpoint/2010/main" val="237464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61" name="Shape 61"/>
          <p:cNvSpPr/>
          <p:nvPr/>
        </p:nvSpPr>
        <p:spPr>
          <a:xfrm>
            <a:off x="5560305" y="2291721"/>
            <a:ext cx="1295226"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dirty="0" err="1"/>
              <a:t>设计理念</a:t>
            </a:r>
            <a:endParaRPr sz="2531" dirty="0"/>
          </a:p>
        </p:txBody>
      </p:sp>
      <p:pic>
        <p:nvPicPr>
          <p:cNvPr id="62" name="pasted-image.pdf"/>
          <p:cNvPicPr/>
          <p:nvPr/>
        </p:nvPicPr>
        <p:blipFill>
          <a:blip r:embed="rId3">
            <a:extLst/>
          </a:blip>
          <a:stretch>
            <a:fillRect/>
          </a:stretch>
        </p:blipFill>
        <p:spPr>
          <a:xfrm>
            <a:off x="2459840" y="1381715"/>
            <a:ext cx="6703148" cy="4094570"/>
          </a:xfrm>
          <a:prstGeom prst="rect">
            <a:avLst/>
          </a:prstGeom>
          <a:ln w="12700">
            <a:miter lim="400000"/>
          </a:ln>
        </p:spPr>
      </p:pic>
      <p:sp>
        <p:nvSpPr>
          <p:cNvPr id="63" name="Shape 63"/>
          <p:cNvSpPr/>
          <p:nvPr/>
        </p:nvSpPr>
        <p:spPr>
          <a:xfrm>
            <a:off x="2411087" y="5640260"/>
            <a:ext cx="7369827" cy="91486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l" defTabSz="457200">
              <a:lnSpc>
                <a:spcPct val="117999"/>
              </a:lnSpc>
              <a:defRPr sz="2200">
                <a:latin typeface="Helvetica Neue"/>
                <a:ea typeface="Helvetica Neue"/>
                <a:cs typeface="Helvetica Neue"/>
                <a:sym typeface="Helvetica Neue"/>
              </a:defRPr>
            </a:lvl1pPr>
          </a:lstStyle>
          <a:p>
            <a:pPr lvl="0">
              <a:defRPr sz="1800"/>
            </a:pPr>
            <a:r>
              <a:rPr sz="1547"/>
              <a:t>训练中心的设计将以工程文化的丰厚积淀为核心，将新楼的地下三层与地上六层打造成一个整体的小型三创系统，将萌发创意，科研创新，投身创业，这样三位合一的三创理念融入到新空间的规划之中，为其提供舒适的环境与氛围。</a:t>
            </a:r>
          </a:p>
        </p:txBody>
      </p:sp>
      <p:sp>
        <p:nvSpPr>
          <p:cNvPr id="2" name="文本框 1"/>
          <p:cNvSpPr txBox="1"/>
          <p:nvPr/>
        </p:nvSpPr>
        <p:spPr>
          <a:xfrm>
            <a:off x="955572" y="1007340"/>
            <a:ext cx="1826141" cy="584775"/>
          </a:xfrm>
          <a:prstGeom prst="rect">
            <a:avLst/>
          </a:prstGeom>
          <a:noFill/>
        </p:spPr>
        <p:txBody>
          <a:bodyPr wrap="none" rtlCol="0">
            <a:spAutoFit/>
          </a:bodyPr>
          <a:lstStyle/>
          <a:p>
            <a:r>
              <a:rPr lang="zh-CN" altLang="en-US" sz="3200" dirty="0" smtClean="0"/>
              <a:t>基地建设</a:t>
            </a:r>
            <a:endParaRPr lang="zh-CN" altLang="en-US" sz="3200" dirty="0"/>
          </a:p>
        </p:txBody>
      </p:sp>
    </p:spTree>
    <p:extLst>
      <p:ext uri="{BB962C8B-B14F-4D97-AF65-F5344CB8AC3E}">
        <p14:creationId xmlns:p14="http://schemas.microsoft.com/office/powerpoint/2010/main" val="36247572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asted-image.pdf"/>
          <p:cNvPicPr/>
          <p:nvPr/>
        </p:nvPicPr>
        <p:blipFill>
          <a:blip r:embed="rId3">
            <a:extLst/>
          </a:blip>
          <a:srcRect t="47591"/>
          <a:stretch>
            <a:fillRect/>
          </a:stretch>
        </p:blipFill>
        <p:spPr>
          <a:xfrm>
            <a:off x="4867855" y="1572967"/>
            <a:ext cx="5356311" cy="2874540"/>
          </a:xfrm>
          <a:prstGeom prst="rect">
            <a:avLst/>
          </a:prstGeom>
          <a:ln w="12700">
            <a:miter lim="400000"/>
          </a:ln>
        </p:spPr>
      </p:pic>
      <p:sp>
        <p:nvSpPr>
          <p:cNvPr id="68" name="Shape 68"/>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69" name="Shape 69"/>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pic>
        <p:nvPicPr>
          <p:cNvPr id="71" name="pasted-image.pdf"/>
          <p:cNvPicPr/>
          <p:nvPr/>
        </p:nvPicPr>
        <p:blipFill>
          <a:blip r:embed="rId4">
            <a:extLst/>
          </a:blip>
          <a:stretch>
            <a:fillRect/>
          </a:stretch>
        </p:blipFill>
        <p:spPr>
          <a:xfrm>
            <a:off x="2377861" y="2270758"/>
            <a:ext cx="1741391" cy="1796948"/>
          </a:xfrm>
          <a:prstGeom prst="rect">
            <a:avLst/>
          </a:prstGeom>
          <a:ln w="12700">
            <a:miter lim="400000"/>
          </a:ln>
        </p:spPr>
      </p:pic>
      <p:sp>
        <p:nvSpPr>
          <p:cNvPr id="72" name="Shape 72"/>
          <p:cNvSpPr/>
          <p:nvPr/>
        </p:nvSpPr>
        <p:spPr>
          <a:xfrm>
            <a:off x="2130812" y="4985408"/>
            <a:ext cx="8154212" cy="11957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l" defTabSz="457200">
              <a:lnSpc>
                <a:spcPct val="117999"/>
              </a:lnSpc>
              <a:defRPr sz="2200">
                <a:latin typeface="Helvetica Neue"/>
                <a:ea typeface="Helvetica Neue"/>
                <a:cs typeface="Helvetica Neue"/>
                <a:sym typeface="Helvetica Neue"/>
              </a:defRPr>
            </a:lvl1pPr>
          </a:lstStyle>
          <a:p>
            <a:pPr lvl="0">
              <a:defRPr sz="1800"/>
            </a:pPr>
            <a:r>
              <a:rPr sz="1547"/>
              <a:t>创意的萌发首先要有丰厚的积淀，之后方能厚积薄发，大器始成。B1和B2的金工实习、铸造、冲压、数控机床、钣金等机械产品制作车间，以及F1和F2的SMT实验室，快速制造，机电、钳工，木工，3D打印等针对一二年级的产品制作车间，正是创意萌发的初始之地，也是大学生们培养工程实践能力的重要基地。</a:t>
            </a:r>
          </a:p>
        </p:txBody>
      </p:sp>
    </p:spTree>
    <p:extLst>
      <p:ext uri="{BB962C8B-B14F-4D97-AF65-F5344CB8AC3E}">
        <p14:creationId xmlns:p14="http://schemas.microsoft.com/office/powerpoint/2010/main" val="421976802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asted-image.pdf"/>
          <p:cNvPicPr/>
          <p:nvPr/>
        </p:nvPicPr>
        <p:blipFill>
          <a:blip r:embed="rId3">
            <a:extLst/>
          </a:blip>
          <a:srcRect b="41005"/>
          <a:stretch>
            <a:fillRect/>
          </a:stretch>
        </p:blipFill>
        <p:spPr>
          <a:xfrm>
            <a:off x="5302254" y="1377463"/>
            <a:ext cx="4822156" cy="2962092"/>
          </a:xfrm>
          <a:prstGeom prst="rect">
            <a:avLst/>
          </a:prstGeom>
          <a:ln w="12700">
            <a:miter lim="400000"/>
          </a:ln>
        </p:spPr>
      </p:pic>
      <p:sp>
        <p:nvSpPr>
          <p:cNvPr id="77" name="Shape 77"/>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78" name="Shape 78"/>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pic>
        <p:nvPicPr>
          <p:cNvPr id="80" name="pasted-image.pdf"/>
          <p:cNvPicPr/>
          <p:nvPr/>
        </p:nvPicPr>
        <p:blipFill>
          <a:blip r:embed="rId4">
            <a:extLst/>
          </a:blip>
          <a:stretch>
            <a:fillRect/>
          </a:stretch>
        </p:blipFill>
        <p:spPr>
          <a:xfrm>
            <a:off x="2432136" y="1828185"/>
            <a:ext cx="1872208" cy="1966775"/>
          </a:xfrm>
          <a:prstGeom prst="rect">
            <a:avLst/>
          </a:prstGeom>
          <a:ln w="12700">
            <a:miter lim="400000"/>
          </a:ln>
        </p:spPr>
      </p:pic>
      <p:sp>
        <p:nvSpPr>
          <p:cNvPr id="81" name="Shape 81"/>
          <p:cNvSpPr/>
          <p:nvPr/>
        </p:nvSpPr>
        <p:spPr>
          <a:xfrm>
            <a:off x="2108810" y="4599870"/>
            <a:ext cx="7974380" cy="1858971"/>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l" defTabSz="457200">
              <a:lnSpc>
                <a:spcPct val="117999"/>
              </a:lnSpc>
              <a:defRPr sz="2000">
                <a:latin typeface="Helvetica Neue"/>
                <a:ea typeface="Helvetica Neue"/>
                <a:cs typeface="Helvetica Neue"/>
                <a:sym typeface="Helvetica Neue"/>
              </a:defRPr>
            </a:lvl1pPr>
          </a:lstStyle>
          <a:p>
            <a:pPr lvl="0">
              <a:defRPr sz="1800"/>
            </a:pPr>
            <a:r>
              <a:rPr sz="1406"/>
              <a:t>F4和F5将会成为创新的主体空间，包括电子工艺实验室，电子产品创新工坊，跨学科交叉创新实验室，三创项目团队，和创意设计工作室，这里是一个以创新为主题的舞台，这一主题将会呈辐射状，自上而下延伸，而学生们在早期车间的工程实践中所萌发的创意和累积的技术将在这个舞台上得到充分的施展，同时与其他学科的交流中获得崭新的体验与认知。如果说地下一二层的积累是大树的根基，地上几层就仿佛从根基的滋养中长出的繁枝茂叶，累累硕果，而在这两者之间，正中的三层便担起了树干的支撑作用，成为整栋楼的中坚力量，正是教授学者们的办公与科研区域。这样的一个居中位置可以使他们更加便于统筹调度，疏导管理，撑起整个训练中心的三创系统。</a:t>
            </a:r>
          </a:p>
        </p:txBody>
      </p:sp>
    </p:spTree>
    <p:extLst>
      <p:ext uri="{BB962C8B-B14F-4D97-AF65-F5344CB8AC3E}">
        <p14:creationId xmlns:p14="http://schemas.microsoft.com/office/powerpoint/2010/main" val="16181710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asted-image.pdf"/>
          <p:cNvPicPr/>
          <p:nvPr/>
        </p:nvPicPr>
        <p:blipFill>
          <a:blip r:embed="rId3">
            <a:extLst/>
          </a:blip>
          <a:stretch>
            <a:fillRect/>
          </a:stretch>
        </p:blipFill>
        <p:spPr>
          <a:xfrm>
            <a:off x="5800669" y="1110773"/>
            <a:ext cx="4206546" cy="4152210"/>
          </a:xfrm>
          <a:prstGeom prst="rect">
            <a:avLst/>
          </a:prstGeom>
          <a:ln w="12700">
            <a:miter lim="400000"/>
          </a:ln>
        </p:spPr>
      </p:pic>
      <p:sp>
        <p:nvSpPr>
          <p:cNvPr id="86" name="Shape 86"/>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87" name="Shape 87"/>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pic>
        <p:nvPicPr>
          <p:cNvPr id="89" name="pasted-image.pdf"/>
          <p:cNvPicPr/>
          <p:nvPr/>
        </p:nvPicPr>
        <p:blipFill>
          <a:blip r:embed="rId4">
            <a:extLst/>
          </a:blip>
          <a:stretch>
            <a:fillRect/>
          </a:stretch>
        </p:blipFill>
        <p:spPr>
          <a:xfrm>
            <a:off x="2845080" y="2530526"/>
            <a:ext cx="1872208" cy="1796948"/>
          </a:xfrm>
          <a:prstGeom prst="rect">
            <a:avLst/>
          </a:prstGeom>
          <a:ln w="12700">
            <a:miter lim="400000"/>
          </a:ln>
        </p:spPr>
      </p:pic>
      <p:sp>
        <p:nvSpPr>
          <p:cNvPr id="90" name="Shape 90"/>
          <p:cNvSpPr/>
          <p:nvPr/>
        </p:nvSpPr>
        <p:spPr>
          <a:xfrm>
            <a:off x="2305746" y="5517344"/>
            <a:ext cx="7580508" cy="1042401"/>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l" defTabSz="457200">
              <a:lnSpc>
                <a:spcPct val="117999"/>
              </a:lnSpc>
              <a:defRPr sz="1900">
                <a:latin typeface="Helvetica Neue"/>
                <a:ea typeface="Helvetica Neue"/>
                <a:cs typeface="Helvetica Neue"/>
                <a:sym typeface="Helvetica Neue"/>
              </a:defRPr>
            </a:lvl1pPr>
          </a:lstStyle>
          <a:p>
            <a:pPr lvl="0">
              <a:defRPr sz="1800"/>
            </a:pPr>
            <a:r>
              <a:rPr sz="1336"/>
              <a:t>地下几层的工程实践将为地上几层形成的创意实践提供强大的科研支持和技术人才，而创业所需的产品经过中间几层的开发与完善后，又可以拿回楼下的车间进行小规模生产，这样又在整栋楼中形成了一个更大的良性循环，这样整个训练中心的整体将成为一个创新项目的孵化器，不断通过创意、制造、创意的迭代过程，最后把创客空间打造成一个创新协作服务平台。</a:t>
            </a:r>
          </a:p>
        </p:txBody>
      </p:sp>
    </p:spTree>
    <p:extLst>
      <p:ext uri="{BB962C8B-B14F-4D97-AF65-F5344CB8AC3E}">
        <p14:creationId xmlns:p14="http://schemas.microsoft.com/office/powerpoint/2010/main" val="10206840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title"/>
          </p:nvPr>
        </p:nvSpPr>
        <p:spPr>
          <a:prstGeom prst="rect">
            <a:avLst/>
          </a:prstGeom>
        </p:spPr>
        <p:txBody>
          <a:bodyPr/>
          <a:lstStyle>
            <a:lvl1pPr>
              <a:defRPr sz="20000">
                <a:solidFill>
                  <a:srgbClr val="CD665E"/>
                </a:solidFill>
              </a:defRPr>
            </a:lvl1pPr>
          </a:lstStyle>
          <a:p>
            <a:pPr lvl="0">
              <a:defRPr sz="1800">
                <a:solidFill>
                  <a:srgbClr val="000000"/>
                </a:solidFill>
              </a:defRPr>
            </a:pPr>
            <a:r>
              <a:rPr sz="14062"/>
              <a:t>2</a:t>
            </a:r>
          </a:p>
        </p:txBody>
      </p:sp>
      <p:sp>
        <p:nvSpPr>
          <p:cNvPr id="95" name="Shape 95"/>
          <p:cNvSpPr>
            <a:spLocks noGrp="1"/>
          </p:cNvSpPr>
          <p:nvPr>
            <p:ph type="body" idx="1"/>
          </p:nvPr>
        </p:nvSpPr>
        <p:spPr>
          <a:xfrm>
            <a:off x="2416969" y="3536156"/>
            <a:ext cx="7358063" cy="1189713"/>
          </a:xfrm>
          <a:prstGeom prst="rect">
            <a:avLst/>
          </a:prstGeom>
        </p:spPr>
        <p:txBody>
          <a:bodyPr/>
          <a:lstStyle>
            <a:lvl1pPr defTabSz="508254">
              <a:defRPr sz="10440"/>
            </a:lvl1pPr>
          </a:lstStyle>
          <a:p>
            <a:pPr lvl="0">
              <a:defRPr sz="1800"/>
            </a:pPr>
            <a:r>
              <a:rPr sz="7340"/>
              <a:t>B2空间设计</a:t>
            </a:r>
          </a:p>
        </p:txBody>
      </p:sp>
    </p:spTree>
    <p:extLst>
      <p:ext uri="{BB962C8B-B14F-4D97-AF65-F5344CB8AC3E}">
        <p14:creationId xmlns:p14="http://schemas.microsoft.com/office/powerpoint/2010/main" val="19901179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一、建设宗旨</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smtClean="0"/>
              <a:t>       </a:t>
            </a:r>
            <a:r>
              <a:rPr lang="zh-CN" altLang="zh-CN" dirty="0" smtClean="0"/>
              <a:t>根据中国</a:t>
            </a:r>
            <a:r>
              <a:rPr lang="zh-CN" altLang="zh-CN" dirty="0"/>
              <a:t>制造</a:t>
            </a:r>
            <a:r>
              <a:rPr lang="en-US" altLang="zh-CN" dirty="0"/>
              <a:t>2025</a:t>
            </a:r>
            <a:r>
              <a:rPr lang="zh-CN" altLang="zh-CN" dirty="0" smtClean="0"/>
              <a:t>规划</a:t>
            </a:r>
            <a:r>
              <a:rPr lang="zh-CN" altLang="en-US" dirty="0" smtClean="0"/>
              <a:t>、</a:t>
            </a:r>
            <a:r>
              <a:rPr lang="zh-CN" altLang="zh-CN" dirty="0" smtClean="0"/>
              <a:t>互联网</a:t>
            </a:r>
            <a:r>
              <a:rPr lang="en-US" altLang="zh-CN" baseline="30000" dirty="0"/>
              <a:t>+</a:t>
            </a:r>
            <a:r>
              <a:rPr lang="zh-CN" altLang="zh-CN" dirty="0"/>
              <a:t>相关</a:t>
            </a:r>
            <a:r>
              <a:rPr lang="zh-CN" altLang="zh-CN" dirty="0" smtClean="0"/>
              <a:t>思路</a:t>
            </a:r>
            <a:r>
              <a:rPr lang="zh-CN" altLang="en-US" dirty="0" smtClean="0"/>
              <a:t>，利用训练中心现有的场地与设备，以及规划中的新教学实验场所建设，交叉沟通与融合相关专业与研究教学方向，共同打造创新型的中国制造</a:t>
            </a:r>
            <a:r>
              <a:rPr lang="en-US" altLang="zh-CN" dirty="0" smtClean="0"/>
              <a:t>2025</a:t>
            </a:r>
            <a:r>
              <a:rPr lang="zh-CN" altLang="en-US" dirty="0" smtClean="0"/>
              <a:t>系统工程教育基地，将人才培养与中国制造的发展结合起来。</a:t>
            </a:r>
            <a:endParaRPr lang="zh-CN" altLang="zh-CN" dirty="0"/>
          </a:p>
          <a:p>
            <a:pPr marL="0" indent="0">
              <a:buNone/>
            </a:pPr>
            <a:endParaRPr lang="zh-CN" altLang="en-US" dirty="0"/>
          </a:p>
        </p:txBody>
      </p:sp>
    </p:spTree>
    <p:extLst>
      <p:ext uri="{BB962C8B-B14F-4D97-AF65-F5344CB8AC3E}">
        <p14:creationId xmlns:p14="http://schemas.microsoft.com/office/powerpoint/2010/main" val="18166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yicengrukou-filtered.jpeg"/>
          <p:cNvPicPr/>
          <p:nvPr/>
        </p:nvPicPr>
        <p:blipFill>
          <a:blip r:embed="rId3">
            <a:extLst/>
          </a:blip>
          <a:stretch>
            <a:fillRect/>
          </a:stretch>
        </p:blipFill>
        <p:spPr>
          <a:xfrm>
            <a:off x="1524000" y="1205759"/>
            <a:ext cx="9144001" cy="5080001"/>
          </a:xfrm>
          <a:prstGeom prst="rect">
            <a:avLst/>
          </a:prstGeom>
          <a:ln w="12700">
            <a:miter lim="400000"/>
          </a:ln>
        </p:spPr>
      </p:pic>
      <p:sp>
        <p:nvSpPr>
          <p:cNvPr id="133" name="Shape 133"/>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134" name="Shape 134"/>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135" name="Shape 135"/>
          <p:cNvSpPr/>
          <p:nvPr/>
        </p:nvSpPr>
        <p:spPr>
          <a:xfrm>
            <a:off x="1912442" y="1569806"/>
            <a:ext cx="865622"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一层入口</a:t>
            </a:r>
          </a:p>
        </p:txBody>
      </p:sp>
      <p:pic>
        <p:nvPicPr>
          <p:cNvPr id="136" name="pasted-image-filtered.png"/>
          <p:cNvPicPr/>
          <p:nvPr/>
        </p:nvPicPr>
        <p:blipFill>
          <a:blip r:embed="rId4">
            <a:extLst/>
          </a:blip>
          <a:stretch>
            <a:fillRect/>
          </a:stretch>
        </p:blipFill>
        <p:spPr>
          <a:xfrm>
            <a:off x="2105918" y="5139035"/>
            <a:ext cx="1598415"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137" name="Shape 137"/>
          <p:cNvSpPr/>
          <p:nvPr/>
        </p:nvSpPr>
        <p:spPr>
          <a:xfrm>
            <a:off x="3077766" y="6315777"/>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138" name="Shape 138"/>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139" name="Shape 139"/>
          <p:cNvSpPr/>
          <p:nvPr/>
        </p:nvSpPr>
        <p:spPr>
          <a:xfrm>
            <a:off x="3984473" y="5908104"/>
            <a:ext cx="6233894" cy="259815"/>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自入口开始，就可以看到大型绿植物迎面而来的视觉冲击力。入口处为访客准备了舒适的沙发休息区域，沙发的摆放呈围合式，更加便于融洽的交流，绿植墙营造的天然氛围也可以令休息区更加舒适。</a:t>
            </a:r>
          </a:p>
        </p:txBody>
      </p:sp>
    </p:spTree>
    <p:extLst>
      <p:ext uri="{BB962C8B-B14F-4D97-AF65-F5344CB8AC3E}">
        <p14:creationId xmlns:p14="http://schemas.microsoft.com/office/powerpoint/2010/main" val="24319837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chilunqiang-filtered.jpeg"/>
          <p:cNvPicPr/>
          <p:nvPr/>
        </p:nvPicPr>
        <p:blipFill>
          <a:blip r:embed="rId3">
            <a:extLst/>
          </a:blip>
          <a:stretch>
            <a:fillRect/>
          </a:stretch>
        </p:blipFill>
        <p:spPr>
          <a:xfrm>
            <a:off x="1524000" y="1122981"/>
            <a:ext cx="9144001" cy="5080001"/>
          </a:xfrm>
          <a:prstGeom prst="rect">
            <a:avLst/>
          </a:prstGeom>
          <a:ln w="12700">
            <a:miter lim="400000"/>
          </a:ln>
        </p:spPr>
      </p:pic>
      <p:sp>
        <p:nvSpPr>
          <p:cNvPr id="144" name="Shape 144"/>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145" name="Shape 145"/>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146" name="Shape 146"/>
          <p:cNvSpPr/>
          <p:nvPr/>
        </p:nvSpPr>
        <p:spPr>
          <a:xfrm>
            <a:off x="2019597" y="1453720"/>
            <a:ext cx="649217"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生产线</a:t>
            </a:r>
          </a:p>
        </p:txBody>
      </p:sp>
      <p:pic>
        <p:nvPicPr>
          <p:cNvPr id="147" name="pasted-image-filtered.png"/>
          <p:cNvPicPr/>
          <p:nvPr/>
        </p:nvPicPr>
        <p:blipFill>
          <a:blip r:embed="rId4">
            <a:extLst/>
          </a:blip>
          <a:stretch>
            <a:fillRect/>
          </a:stretch>
        </p:blipFill>
        <p:spPr>
          <a:xfrm>
            <a:off x="2105918" y="5139035"/>
            <a:ext cx="1598415"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148" name="Shape 148"/>
          <p:cNvSpPr/>
          <p:nvPr/>
        </p:nvSpPr>
        <p:spPr>
          <a:xfrm>
            <a:off x="3077766" y="6315777"/>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149" name="Shape 149"/>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Tree>
    <p:extLst>
      <p:ext uri="{BB962C8B-B14F-4D97-AF65-F5344CB8AC3E}">
        <p14:creationId xmlns:p14="http://schemas.microsoft.com/office/powerpoint/2010/main" val="258284201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chilunqiang2-filtered.jpeg"/>
          <p:cNvPicPr/>
          <p:nvPr/>
        </p:nvPicPr>
        <p:blipFill>
          <a:blip r:embed="rId3">
            <a:extLst/>
          </a:blip>
          <a:stretch>
            <a:fillRect/>
          </a:stretch>
        </p:blipFill>
        <p:spPr>
          <a:xfrm>
            <a:off x="1524000" y="1122981"/>
            <a:ext cx="9144001" cy="5080001"/>
          </a:xfrm>
          <a:prstGeom prst="rect">
            <a:avLst/>
          </a:prstGeom>
          <a:ln w="12700">
            <a:miter lim="400000"/>
          </a:ln>
        </p:spPr>
      </p:pic>
      <p:sp>
        <p:nvSpPr>
          <p:cNvPr id="152" name="Shape 152"/>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153" name="Shape 153"/>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154" name="Shape 154"/>
          <p:cNvSpPr/>
          <p:nvPr/>
        </p:nvSpPr>
        <p:spPr>
          <a:xfrm>
            <a:off x="2019597" y="1453720"/>
            <a:ext cx="649217"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齿轮墙</a:t>
            </a:r>
          </a:p>
        </p:txBody>
      </p:sp>
      <p:pic>
        <p:nvPicPr>
          <p:cNvPr id="155" name="pasted-image-filtered.png"/>
          <p:cNvPicPr/>
          <p:nvPr/>
        </p:nvPicPr>
        <p:blipFill>
          <a:blip r:embed="rId4">
            <a:extLst/>
          </a:blip>
          <a:stretch>
            <a:fillRect/>
          </a:stretch>
        </p:blipFill>
        <p:spPr>
          <a:xfrm>
            <a:off x="8130480" y="5139035"/>
            <a:ext cx="1598415"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156" name="Shape 156"/>
          <p:cNvSpPr/>
          <p:nvPr/>
        </p:nvSpPr>
        <p:spPr>
          <a:xfrm>
            <a:off x="8768953" y="5684745"/>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157" name="Shape 157"/>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158" name="Shape 158"/>
          <p:cNvSpPr/>
          <p:nvPr/>
        </p:nvSpPr>
        <p:spPr>
          <a:xfrm>
            <a:off x="1704662" y="5663014"/>
            <a:ext cx="6173727" cy="389722"/>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机械车间所制造的齿轮在这里被作为设计元素糅合在了墙面设计上。齿轮是机械传动的基础元件，齿轮技术飞速发展正是在18世纪工业革命时期的一个重要标志，而早年间金木工厂的成立正是由于受到了西方工业革命对于中国的冲击，昔日实业救国的理想与今日科技报国的成就都被铭刻在这这样一面小小的齿轮墙上。</a:t>
            </a:r>
          </a:p>
        </p:txBody>
      </p:sp>
    </p:spTree>
    <p:extLst>
      <p:ext uri="{BB962C8B-B14F-4D97-AF65-F5344CB8AC3E}">
        <p14:creationId xmlns:p14="http://schemas.microsoft.com/office/powerpoint/2010/main" val="26417576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laojiqi - 1937-filtered.jpeg"/>
          <p:cNvPicPr/>
          <p:nvPr/>
        </p:nvPicPr>
        <p:blipFill>
          <a:blip r:embed="rId3">
            <a:extLst/>
          </a:blip>
          <a:stretch>
            <a:fillRect/>
          </a:stretch>
        </p:blipFill>
        <p:spPr>
          <a:xfrm>
            <a:off x="1524000" y="1109507"/>
            <a:ext cx="9144001" cy="5138560"/>
          </a:xfrm>
          <a:prstGeom prst="rect">
            <a:avLst/>
          </a:prstGeom>
          <a:ln w="12700">
            <a:miter lim="400000"/>
          </a:ln>
        </p:spPr>
      </p:pic>
      <p:sp>
        <p:nvSpPr>
          <p:cNvPr id="163" name="Shape 163"/>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164" name="Shape 164"/>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165" name="Shape 165"/>
          <p:cNvSpPr/>
          <p:nvPr/>
        </p:nvSpPr>
        <p:spPr>
          <a:xfrm>
            <a:off x="1912442" y="1605525"/>
            <a:ext cx="865622"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历史印记</a:t>
            </a:r>
          </a:p>
        </p:txBody>
      </p:sp>
      <p:sp>
        <p:nvSpPr>
          <p:cNvPr id="166" name="Shape 166"/>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167" name="Shape 167"/>
          <p:cNvSpPr/>
          <p:nvPr/>
        </p:nvSpPr>
        <p:spPr>
          <a:xfrm>
            <a:off x="1990884" y="5974146"/>
            <a:ext cx="8115763" cy="519629"/>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这里展示的老机床具有重要的历史价值，1937年七七事变以后，日军攻陷北京，清华大学的金木工厂在被迫南迁的过程中转移走了七台机床，之后金木工厂在昆明与其他学校组成了西南联大实习厂，抗战胜利后，一些机器又被运回。当时机床的转移相当于保存了民族工业，十分具有历史意义。所以保存下来的老机床可以放在地下二层的醒目位置，从而唤起人们的回忆，激发学生的斗志。作为基础工业训练中心的“历史文物”见证了基础工业训练中心多年的发展及历史成就。此区域用有机钢化玻璃围合，进行重点照明展示，使人可以在此处追忆辉煌历史。</a:t>
            </a:r>
          </a:p>
        </p:txBody>
      </p:sp>
    </p:spTree>
    <p:extLst>
      <p:ext uri="{BB962C8B-B14F-4D97-AF65-F5344CB8AC3E}">
        <p14:creationId xmlns:p14="http://schemas.microsoft.com/office/powerpoint/2010/main" val="1026559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shukongshiyan1-filtered.jpeg"/>
          <p:cNvPicPr/>
          <p:nvPr/>
        </p:nvPicPr>
        <p:blipFill>
          <a:blip r:embed="rId3">
            <a:extLst/>
          </a:blip>
          <a:stretch>
            <a:fillRect/>
          </a:stretch>
        </p:blipFill>
        <p:spPr>
          <a:xfrm>
            <a:off x="1524000" y="1205759"/>
            <a:ext cx="9144001" cy="5080001"/>
          </a:xfrm>
          <a:prstGeom prst="rect">
            <a:avLst/>
          </a:prstGeom>
          <a:ln w="12700">
            <a:miter lim="400000"/>
          </a:ln>
        </p:spPr>
      </p:pic>
      <p:sp>
        <p:nvSpPr>
          <p:cNvPr id="172" name="Shape 172"/>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173" name="Shape 173"/>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174" name="Shape 174"/>
          <p:cNvSpPr/>
          <p:nvPr/>
        </p:nvSpPr>
        <p:spPr>
          <a:xfrm>
            <a:off x="1852862" y="1617431"/>
            <a:ext cx="984244"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数控车间1</a:t>
            </a:r>
          </a:p>
        </p:txBody>
      </p:sp>
      <p:sp>
        <p:nvSpPr>
          <p:cNvPr id="175" name="Shape 175"/>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Tree>
    <p:extLst>
      <p:ext uri="{BB962C8B-B14F-4D97-AF65-F5344CB8AC3E}">
        <p14:creationId xmlns:p14="http://schemas.microsoft.com/office/powerpoint/2010/main" val="19705987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shukongshiyan2-filtered.jpeg"/>
          <p:cNvPicPr/>
          <p:nvPr/>
        </p:nvPicPr>
        <p:blipFill>
          <a:blip r:embed="rId3">
            <a:extLst/>
          </a:blip>
          <a:stretch>
            <a:fillRect/>
          </a:stretch>
        </p:blipFill>
        <p:spPr>
          <a:xfrm>
            <a:off x="1524000" y="1205759"/>
            <a:ext cx="9144001" cy="5080001"/>
          </a:xfrm>
          <a:prstGeom prst="rect">
            <a:avLst/>
          </a:prstGeom>
          <a:ln w="12700">
            <a:miter lim="400000"/>
          </a:ln>
        </p:spPr>
      </p:pic>
      <p:sp>
        <p:nvSpPr>
          <p:cNvPr id="178" name="Shape 178"/>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179" name="Shape 179"/>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180" name="Shape 180"/>
          <p:cNvSpPr/>
          <p:nvPr/>
        </p:nvSpPr>
        <p:spPr>
          <a:xfrm>
            <a:off x="1733800" y="1498369"/>
            <a:ext cx="984244"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数控车间2</a:t>
            </a:r>
          </a:p>
        </p:txBody>
      </p:sp>
      <p:sp>
        <p:nvSpPr>
          <p:cNvPr id="181" name="Shape 181"/>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Tree>
    <p:extLst>
      <p:ext uri="{BB962C8B-B14F-4D97-AF65-F5344CB8AC3E}">
        <p14:creationId xmlns:p14="http://schemas.microsoft.com/office/powerpoint/2010/main" val="25948314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jiqiren-filtered.jpeg"/>
          <p:cNvPicPr/>
          <p:nvPr/>
        </p:nvPicPr>
        <p:blipFill>
          <a:blip r:embed="rId3">
            <a:extLst/>
          </a:blip>
          <a:stretch>
            <a:fillRect/>
          </a:stretch>
        </p:blipFill>
        <p:spPr>
          <a:xfrm>
            <a:off x="1524000" y="1122981"/>
            <a:ext cx="9144000" cy="5080001"/>
          </a:xfrm>
          <a:prstGeom prst="rect">
            <a:avLst/>
          </a:prstGeom>
          <a:ln w="12700">
            <a:miter lim="400000"/>
          </a:ln>
        </p:spPr>
      </p:pic>
      <p:sp>
        <p:nvSpPr>
          <p:cNvPr id="184" name="Shape 184"/>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185" name="Shape 185"/>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186" name="Shape 186"/>
          <p:cNvSpPr/>
          <p:nvPr/>
        </p:nvSpPr>
        <p:spPr>
          <a:xfrm>
            <a:off x="2019598" y="1510275"/>
            <a:ext cx="1298432"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机器人制造岛</a:t>
            </a:r>
          </a:p>
        </p:txBody>
      </p:sp>
      <p:sp>
        <p:nvSpPr>
          <p:cNvPr id="187" name="Shape 187"/>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188" name="Shape 188"/>
          <p:cNvSpPr/>
          <p:nvPr/>
        </p:nvSpPr>
        <p:spPr>
          <a:xfrm>
            <a:off x="3553125" y="6194122"/>
            <a:ext cx="5085751" cy="259815"/>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机器人制造岛位于下层空间，将借用绿植墙的背景衬托正在进行的机器人实验，同时上面的空间已经挑空，如果有趣的机器人测试正在进行，上面的人还可以自上而下观赏，令空间的使用更加富有趣味性。</a:t>
            </a:r>
          </a:p>
        </p:txBody>
      </p:sp>
    </p:spTree>
    <p:extLst>
      <p:ext uri="{BB962C8B-B14F-4D97-AF65-F5344CB8AC3E}">
        <p14:creationId xmlns:p14="http://schemas.microsoft.com/office/powerpoint/2010/main" val="187553128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zoulang-filtered.jpeg"/>
          <p:cNvPicPr/>
          <p:nvPr/>
        </p:nvPicPr>
        <p:blipFill>
          <a:blip r:embed="rId3">
            <a:extLst/>
          </a:blip>
          <a:stretch>
            <a:fillRect/>
          </a:stretch>
        </p:blipFill>
        <p:spPr>
          <a:xfrm>
            <a:off x="1524000" y="1122981"/>
            <a:ext cx="9144001" cy="5080001"/>
          </a:xfrm>
          <a:prstGeom prst="rect">
            <a:avLst/>
          </a:prstGeom>
          <a:ln w="12700">
            <a:miter lim="400000"/>
          </a:ln>
        </p:spPr>
      </p:pic>
      <p:sp>
        <p:nvSpPr>
          <p:cNvPr id="193" name="Shape 193"/>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194" name="Shape 194"/>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195" name="Shape 195"/>
          <p:cNvSpPr/>
          <p:nvPr/>
        </p:nvSpPr>
        <p:spPr>
          <a:xfrm>
            <a:off x="1698129" y="1358470"/>
            <a:ext cx="1298432"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二层办公走廊</a:t>
            </a:r>
          </a:p>
        </p:txBody>
      </p:sp>
      <p:pic>
        <p:nvPicPr>
          <p:cNvPr id="196" name="pasted-image-filtered.png"/>
          <p:cNvPicPr/>
          <p:nvPr/>
        </p:nvPicPr>
        <p:blipFill>
          <a:blip r:embed="rId4">
            <a:extLst/>
          </a:blip>
          <a:stretch>
            <a:fillRect/>
          </a:stretch>
        </p:blipFill>
        <p:spPr>
          <a:xfrm>
            <a:off x="7058918" y="5139035"/>
            <a:ext cx="1598415"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197" name="Shape 197"/>
          <p:cNvSpPr/>
          <p:nvPr/>
        </p:nvSpPr>
        <p:spPr>
          <a:xfrm>
            <a:off x="7697391" y="5548068"/>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198" name="Shape 198"/>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199" name="Shape 199"/>
          <p:cNvSpPr/>
          <p:nvPr/>
        </p:nvSpPr>
        <p:spPr>
          <a:xfrm>
            <a:off x="1795961" y="5896945"/>
            <a:ext cx="5029761" cy="519629"/>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训练中心老楼上的红砖也被作为设计元素用在了新办公区中，与外露的水泥墙面和不着修饰的裸顶一起，打造出一种老厂房的风格，将昔日训练中心的回忆渗透到新楼的氛围里，又通过设计的重组体现出一美观而充满工业感的视觉效果。办公室的墙面在靠近走廊的一侧用玻璃代替，从而令人们的观感更加通透，减少走廊的窄小压抑之感，同时令办公室的空间看起来更开阔。</a:t>
            </a:r>
          </a:p>
        </p:txBody>
      </p:sp>
    </p:spTree>
    <p:extLst>
      <p:ext uri="{BB962C8B-B14F-4D97-AF65-F5344CB8AC3E}">
        <p14:creationId xmlns:p14="http://schemas.microsoft.com/office/powerpoint/2010/main" val="21316705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bangong-filtered.jpeg"/>
          <p:cNvPicPr/>
          <p:nvPr/>
        </p:nvPicPr>
        <p:blipFill>
          <a:blip r:embed="rId3">
            <a:extLst/>
          </a:blip>
          <a:stretch>
            <a:fillRect/>
          </a:stretch>
        </p:blipFill>
        <p:spPr>
          <a:xfrm>
            <a:off x="1524000" y="1205759"/>
            <a:ext cx="9144001" cy="5080001"/>
          </a:xfrm>
          <a:prstGeom prst="rect">
            <a:avLst/>
          </a:prstGeom>
          <a:ln w="12700">
            <a:miter lim="400000"/>
          </a:ln>
        </p:spPr>
      </p:pic>
      <p:sp>
        <p:nvSpPr>
          <p:cNvPr id="204" name="Shape 204"/>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205" name="Shape 205"/>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206" name="Shape 206"/>
          <p:cNvSpPr/>
          <p:nvPr/>
        </p:nvSpPr>
        <p:spPr>
          <a:xfrm>
            <a:off x="1781473" y="1522181"/>
            <a:ext cx="649217"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办公室</a:t>
            </a:r>
          </a:p>
        </p:txBody>
      </p:sp>
      <p:pic>
        <p:nvPicPr>
          <p:cNvPr id="207" name="pasted-image-filtered.png"/>
          <p:cNvPicPr/>
          <p:nvPr/>
        </p:nvPicPr>
        <p:blipFill>
          <a:blip r:embed="rId4">
            <a:extLst/>
          </a:blip>
          <a:stretch>
            <a:fillRect/>
          </a:stretch>
        </p:blipFill>
        <p:spPr>
          <a:xfrm>
            <a:off x="7058918" y="5139035"/>
            <a:ext cx="1598415"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208" name="Shape 208"/>
          <p:cNvSpPr/>
          <p:nvPr/>
        </p:nvSpPr>
        <p:spPr>
          <a:xfrm>
            <a:off x="7542610" y="5452818"/>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209" name="Shape 209"/>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210" name="Shape 210"/>
          <p:cNvSpPr/>
          <p:nvPr/>
        </p:nvSpPr>
        <p:spPr>
          <a:xfrm>
            <a:off x="3918982" y="5833852"/>
            <a:ext cx="2992485" cy="259815"/>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办公室的内部装修保持相同的老厂房风格，同时悬挂一些富有工业气息的，体现旧工业中心的回忆与成就的照片或插图。</a:t>
            </a:r>
          </a:p>
        </p:txBody>
      </p:sp>
    </p:spTree>
    <p:extLst>
      <p:ext uri="{BB962C8B-B14F-4D97-AF65-F5344CB8AC3E}">
        <p14:creationId xmlns:p14="http://schemas.microsoft.com/office/powerpoint/2010/main" val="192495344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xiuxidenghouqu-filtered.jpeg"/>
          <p:cNvPicPr/>
          <p:nvPr/>
        </p:nvPicPr>
        <p:blipFill>
          <a:blip r:embed="rId3">
            <a:extLst/>
          </a:blip>
          <a:stretch>
            <a:fillRect/>
          </a:stretch>
        </p:blipFill>
        <p:spPr>
          <a:xfrm>
            <a:off x="1524000" y="1205759"/>
            <a:ext cx="9144001" cy="5080001"/>
          </a:xfrm>
          <a:prstGeom prst="rect">
            <a:avLst/>
          </a:prstGeom>
          <a:ln w="12700">
            <a:miter lim="400000"/>
          </a:ln>
        </p:spPr>
      </p:pic>
      <p:sp>
        <p:nvSpPr>
          <p:cNvPr id="215" name="Shape 215"/>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216" name="Shape 216"/>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217" name="Shape 217"/>
          <p:cNvSpPr/>
          <p:nvPr/>
        </p:nvSpPr>
        <p:spPr>
          <a:xfrm>
            <a:off x="1960066" y="1676962"/>
            <a:ext cx="1514838"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二层休息等待区</a:t>
            </a:r>
          </a:p>
        </p:txBody>
      </p:sp>
      <p:pic>
        <p:nvPicPr>
          <p:cNvPr id="218" name="pasted-image-filtered.png"/>
          <p:cNvPicPr/>
          <p:nvPr/>
        </p:nvPicPr>
        <p:blipFill>
          <a:blip r:embed="rId4">
            <a:extLst/>
          </a:blip>
          <a:stretch>
            <a:fillRect/>
          </a:stretch>
        </p:blipFill>
        <p:spPr>
          <a:xfrm>
            <a:off x="2105918" y="5139035"/>
            <a:ext cx="1598415"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219" name="Shape 219"/>
          <p:cNvSpPr/>
          <p:nvPr/>
        </p:nvSpPr>
        <p:spPr>
          <a:xfrm>
            <a:off x="3232547" y="5786193"/>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220" name="Shape 220"/>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221" name="Shape 221"/>
          <p:cNvSpPr/>
          <p:nvPr/>
        </p:nvSpPr>
        <p:spPr>
          <a:xfrm>
            <a:off x="4030639" y="5663014"/>
            <a:ext cx="6167912" cy="389722"/>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B2上下两层的绿化将会集中在中心的大型绿植墙上，用以达成一种自下而上的视觉冲击力，大部分B2上下两层的区域都会欣赏到这面绿意盎然的风景。并且，这样将绿植集中管理，可以减少植被对器材制备的侵蚀风险。二楼休息等待区就设置在绿植墙旁边，使人在枝繁叶绿之间放松心情。</a:t>
            </a:r>
          </a:p>
        </p:txBody>
      </p:sp>
    </p:spTree>
    <p:extLst>
      <p:ext uri="{BB962C8B-B14F-4D97-AF65-F5344CB8AC3E}">
        <p14:creationId xmlns:p14="http://schemas.microsoft.com/office/powerpoint/2010/main" val="29087831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二、建设内容</a:t>
            </a:r>
            <a:endParaRPr lang="zh-CN" altLang="en-US" dirty="0"/>
          </a:p>
        </p:txBody>
      </p:sp>
      <p:sp>
        <p:nvSpPr>
          <p:cNvPr id="3" name="内容占位符 2"/>
          <p:cNvSpPr>
            <a:spLocks noGrp="1"/>
          </p:cNvSpPr>
          <p:nvPr>
            <p:ph idx="1"/>
          </p:nvPr>
        </p:nvSpPr>
        <p:spPr>
          <a:xfrm>
            <a:off x="2761487" y="2377440"/>
            <a:ext cx="5623561" cy="2313432"/>
          </a:xfrm>
        </p:spPr>
        <p:txBody>
          <a:bodyPr>
            <a:normAutofit/>
          </a:bodyPr>
          <a:lstStyle/>
          <a:p>
            <a:r>
              <a:rPr lang="en-US" altLang="zh-CN" sz="3200" u="sng" dirty="0" smtClean="0"/>
              <a:t>2.1 </a:t>
            </a:r>
            <a:r>
              <a:rPr lang="zh-CN" altLang="en-US" sz="3200" u="sng" dirty="0" smtClean="0"/>
              <a:t>已建成部分简介</a:t>
            </a:r>
            <a:endParaRPr lang="en-US" altLang="zh-CN" sz="3200" u="sng" dirty="0"/>
          </a:p>
          <a:p>
            <a:r>
              <a:rPr lang="en-US" altLang="zh-CN" sz="3200" dirty="0"/>
              <a:t>2.2  </a:t>
            </a:r>
            <a:r>
              <a:rPr lang="zh-CN" altLang="en-US" sz="3200" dirty="0"/>
              <a:t>规划与设计</a:t>
            </a:r>
            <a:endParaRPr lang="en-US" altLang="zh-CN" sz="3200" dirty="0"/>
          </a:p>
          <a:p>
            <a:endParaRPr lang="en-US" altLang="zh-CN" sz="3200" dirty="0" smtClean="0"/>
          </a:p>
        </p:txBody>
      </p:sp>
    </p:spTree>
    <p:extLst>
      <p:ext uri="{BB962C8B-B14F-4D97-AF65-F5344CB8AC3E}">
        <p14:creationId xmlns:p14="http://schemas.microsoft.com/office/powerpoint/2010/main" val="2055955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xiuxikafei01-filtered.jpeg"/>
          <p:cNvPicPr/>
          <p:nvPr/>
        </p:nvPicPr>
        <p:blipFill>
          <a:blip r:embed="rId3">
            <a:extLst/>
          </a:blip>
          <a:stretch>
            <a:fillRect/>
          </a:stretch>
        </p:blipFill>
        <p:spPr>
          <a:xfrm>
            <a:off x="1524000" y="1123997"/>
            <a:ext cx="9144001" cy="5077969"/>
          </a:xfrm>
          <a:prstGeom prst="rect">
            <a:avLst/>
          </a:prstGeom>
          <a:ln w="12700">
            <a:miter lim="400000"/>
          </a:ln>
        </p:spPr>
      </p:pic>
      <p:sp>
        <p:nvSpPr>
          <p:cNvPr id="226" name="Shape 226"/>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227" name="Shape 227"/>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228" name="Shape 228"/>
          <p:cNvSpPr/>
          <p:nvPr/>
        </p:nvSpPr>
        <p:spPr>
          <a:xfrm>
            <a:off x="2019597" y="1569806"/>
            <a:ext cx="649217"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咖啡区</a:t>
            </a:r>
          </a:p>
        </p:txBody>
      </p:sp>
      <p:pic>
        <p:nvPicPr>
          <p:cNvPr id="229" name="pasted-image-filtered.png"/>
          <p:cNvPicPr/>
          <p:nvPr/>
        </p:nvPicPr>
        <p:blipFill>
          <a:blip r:embed="rId4">
            <a:extLst/>
          </a:blip>
          <a:stretch>
            <a:fillRect/>
          </a:stretch>
        </p:blipFill>
        <p:spPr>
          <a:xfrm>
            <a:off x="2105918" y="5139035"/>
            <a:ext cx="1598415"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230" name="Shape 230"/>
          <p:cNvSpPr/>
          <p:nvPr/>
        </p:nvSpPr>
        <p:spPr>
          <a:xfrm>
            <a:off x="3232547" y="5786193"/>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231" name="Shape 231"/>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232" name="Shape 232"/>
          <p:cNvSpPr/>
          <p:nvPr/>
        </p:nvSpPr>
        <p:spPr>
          <a:xfrm>
            <a:off x="3836957" y="5598061"/>
            <a:ext cx="6307191" cy="519629"/>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早期的清华金工厂是训练中心的雏形之一，当时的金属加工技术为国家的工业建设做出了重要的贡献，为此，咖啡区特意在视觉的聚焦点布置了一个用金属加工而成艺术品，用以缅怀昔日的金工厂，以及纪念训练中心由金工和木工两项基础技术奠基的历史。为此金属和木质材料成为了咖啡区的主题材料。中间一段隔断由金属架组成，中间摆放木质小盒子，兼具储物功能。沿着通透玻璃墙的一排二人座位可以欣赏地下二层忙碌的景象，接近金属艺术品的地方还有多人大桌供人讨论图纸，开小型会议。</a:t>
            </a:r>
          </a:p>
        </p:txBody>
      </p:sp>
    </p:spTree>
    <p:extLst>
      <p:ext uri="{BB962C8B-B14F-4D97-AF65-F5344CB8AC3E}">
        <p14:creationId xmlns:p14="http://schemas.microsoft.com/office/powerpoint/2010/main" val="26572456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kaifei02-filtered.jpeg"/>
          <p:cNvPicPr/>
          <p:nvPr/>
        </p:nvPicPr>
        <p:blipFill>
          <a:blip r:embed="rId3">
            <a:extLst/>
          </a:blip>
          <a:stretch>
            <a:fillRect/>
          </a:stretch>
        </p:blipFill>
        <p:spPr>
          <a:xfrm>
            <a:off x="1524000" y="1123997"/>
            <a:ext cx="9144000" cy="5077969"/>
          </a:xfrm>
          <a:prstGeom prst="rect">
            <a:avLst/>
          </a:prstGeom>
          <a:ln w="12700">
            <a:miter lim="400000"/>
          </a:ln>
        </p:spPr>
      </p:pic>
      <p:sp>
        <p:nvSpPr>
          <p:cNvPr id="237" name="Shape 237"/>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238" name="Shape 238"/>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239" name="Shape 239"/>
          <p:cNvSpPr/>
          <p:nvPr/>
        </p:nvSpPr>
        <p:spPr>
          <a:xfrm>
            <a:off x="1805286" y="1438837"/>
            <a:ext cx="1082027"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咖啡区近景</a:t>
            </a:r>
          </a:p>
        </p:txBody>
      </p:sp>
      <p:pic>
        <p:nvPicPr>
          <p:cNvPr id="240" name="pasted-image-filtered.png"/>
          <p:cNvPicPr/>
          <p:nvPr/>
        </p:nvPicPr>
        <p:blipFill>
          <a:blip r:embed="rId4">
            <a:extLst/>
          </a:blip>
          <a:stretch>
            <a:fillRect/>
          </a:stretch>
        </p:blipFill>
        <p:spPr>
          <a:xfrm>
            <a:off x="6618387" y="5139035"/>
            <a:ext cx="1598414"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241" name="Shape 241"/>
          <p:cNvSpPr/>
          <p:nvPr/>
        </p:nvSpPr>
        <p:spPr>
          <a:xfrm>
            <a:off x="7816453" y="6388852"/>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242" name="Shape 242"/>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Tree>
    <p:extLst>
      <p:ext uri="{BB962C8B-B14F-4D97-AF65-F5344CB8AC3E}">
        <p14:creationId xmlns:p14="http://schemas.microsoft.com/office/powerpoint/2010/main" val="238014529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huiyi-filtered.jpeg"/>
          <p:cNvPicPr/>
          <p:nvPr/>
        </p:nvPicPr>
        <p:blipFill>
          <a:blip r:embed="rId3">
            <a:extLst/>
          </a:blip>
          <a:stretch>
            <a:fillRect/>
          </a:stretch>
        </p:blipFill>
        <p:spPr>
          <a:xfrm>
            <a:off x="1524000" y="1122981"/>
            <a:ext cx="9144000" cy="5080001"/>
          </a:xfrm>
          <a:prstGeom prst="rect">
            <a:avLst/>
          </a:prstGeom>
          <a:ln w="12700">
            <a:miter lim="400000"/>
          </a:ln>
        </p:spPr>
      </p:pic>
      <p:sp>
        <p:nvSpPr>
          <p:cNvPr id="245" name="Shape 245"/>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246" name="Shape 246"/>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247" name="Shape 247"/>
          <p:cNvSpPr/>
          <p:nvPr/>
        </p:nvSpPr>
        <p:spPr>
          <a:xfrm>
            <a:off x="1829097" y="1498369"/>
            <a:ext cx="649217"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会议室</a:t>
            </a:r>
          </a:p>
        </p:txBody>
      </p:sp>
      <p:pic>
        <p:nvPicPr>
          <p:cNvPr id="248" name="pasted-image-filtered.png"/>
          <p:cNvPicPr/>
          <p:nvPr/>
        </p:nvPicPr>
        <p:blipFill>
          <a:blip r:embed="rId4">
            <a:extLst/>
          </a:blip>
          <a:stretch>
            <a:fillRect/>
          </a:stretch>
        </p:blipFill>
        <p:spPr>
          <a:xfrm>
            <a:off x="8130480" y="5139035"/>
            <a:ext cx="1598415"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249" name="Shape 249"/>
          <p:cNvSpPr/>
          <p:nvPr/>
        </p:nvSpPr>
        <p:spPr>
          <a:xfrm>
            <a:off x="9149953" y="5244214"/>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250" name="Shape 250"/>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251" name="Shape 251"/>
          <p:cNvSpPr/>
          <p:nvPr/>
        </p:nvSpPr>
        <p:spPr>
          <a:xfrm>
            <a:off x="1988964" y="5896945"/>
            <a:ext cx="5898972" cy="519629"/>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会议室将拥有一面多媒体墙，以便提供更多信息化交流的可能。如果需要传统的手绘解说，还可以将左右两面白板拼合在一起，将其变成一面白板墙，可以用来做即兴绘制和头脑风暴等。会议室靠走道一侧采用了通透的玻璃墙，因为外面是一个可以观赏机器人实验的放松空间，玻璃墙可以令会议室的空间看起来更加开阔，同时玻璃墙对面的艺术挂画也将通过透明的玻璃展现出去，增加会议室的美观性。</a:t>
            </a:r>
          </a:p>
        </p:txBody>
      </p:sp>
    </p:spTree>
    <p:extLst>
      <p:ext uri="{BB962C8B-B14F-4D97-AF65-F5344CB8AC3E}">
        <p14:creationId xmlns:p14="http://schemas.microsoft.com/office/powerpoint/2010/main" val="203075967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jiaoshi-filtered.jpeg"/>
          <p:cNvPicPr/>
          <p:nvPr/>
        </p:nvPicPr>
        <p:blipFill>
          <a:blip r:embed="rId3">
            <a:extLst/>
          </a:blip>
          <a:stretch>
            <a:fillRect/>
          </a:stretch>
        </p:blipFill>
        <p:spPr>
          <a:xfrm>
            <a:off x="1524000" y="1122981"/>
            <a:ext cx="9144000" cy="5080001"/>
          </a:xfrm>
          <a:prstGeom prst="rect">
            <a:avLst/>
          </a:prstGeom>
          <a:ln w="12700">
            <a:miter lim="400000"/>
          </a:ln>
        </p:spPr>
      </p:pic>
      <p:sp>
        <p:nvSpPr>
          <p:cNvPr id="256" name="Shape 256"/>
          <p:cNvSpPr/>
          <p:nvPr/>
        </p:nvSpPr>
        <p:spPr>
          <a:xfrm>
            <a:off x="1524000" y="6719101"/>
            <a:ext cx="9367836" cy="143364"/>
          </a:xfrm>
          <a:prstGeom prst="rect">
            <a:avLst/>
          </a:prstGeom>
          <a:solidFill>
            <a:srgbClr val="CD665E"/>
          </a:solidFill>
          <a:ln w="12700">
            <a:miter lim="400000"/>
          </a:ln>
        </p:spPr>
        <p:txBody>
          <a:bodyPr lIns="0" tIns="0" rIns="0" bIns="0" anchor="ctr"/>
          <a:lstStyle/>
          <a:p>
            <a:pPr lvl="0">
              <a:defRPr sz="2400"/>
            </a:pPr>
            <a:endParaRPr sz="1687"/>
          </a:p>
        </p:txBody>
      </p:sp>
      <p:sp>
        <p:nvSpPr>
          <p:cNvPr id="257" name="Shape 257"/>
          <p:cNvSpPr/>
          <p:nvPr/>
        </p:nvSpPr>
        <p:spPr>
          <a:xfrm>
            <a:off x="1524000" y="754698"/>
            <a:ext cx="9367836" cy="17720"/>
          </a:xfrm>
          <a:prstGeom prst="rect">
            <a:avLst/>
          </a:prstGeom>
          <a:solidFill>
            <a:srgbClr val="CD665E"/>
          </a:solidFill>
          <a:ln w="12700">
            <a:miter lim="400000"/>
          </a:ln>
        </p:spPr>
        <p:txBody>
          <a:bodyPr lIns="0" tIns="0" rIns="0" bIns="0" anchor="ctr"/>
          <a:lstStyle/>
          <a:p>
            <a:pPr lvl="0">
              <a:defRPr sz="2400"/>
            </a:pPr>
            <a:endParaRPr sz="1687"/>
          </a:p>
        </p:txBody>
      </p:sp>
      <p:sp>
        <p:nvSpPr>
          <p:cNvPr id="258" name="Shape 258"/>
          <p:cNvSpPr/>
          <p:nvPr/>
        </p:nvSpPr>
        <p:spPr>
          <a:xfrm>
            <a:off x="1870745" y="1545993"/>
            <a:ext cx="1405834" cy="25962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none" lIns="0" tIns="0" rIns="0" bIns="0" anchor="ctr">
            <a:spAutoFit/>
          </a:bodyPr>
          <a:lstStyle>
            <a:lvl1pPr>
              <a:defRPr sz="2400"/>
            </a:lvl1pPr>
          </a:lstStyle>
          <a:p>
            <a:pPr lvl="0">
              <a:defRPr sz="1800"/>
            </a:pPr>
            <a:r>
              <a:rPr sz="1687"/>
              <a:t>教室/会议中心</a:t>
            </a:r>
          </a:p>
        </p:txBody>
      </p:sp>
      <p:pic>
        <p:nvPicPr>
          <p:cNvPr id="259" name="pasted-image-filtered.png"/>
          <p:cNvPicPr/>
          <p:nvPr/>
        </p:nvPicPr>
        <p:blipFill>
          <a:blip r:embed="rId4">
            <a:extLst/>
          </a:blip>
          <a:stretch>
            <a:fillRect/>
          </a:stretch>
        </p:blipFill>
        <p:spPr>
          <a:xfrm>
            <a:off x="8130480" y="5139035"/>
            <a:ext cx="1598415" cy="1437680"/>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260" name="Shape 260"/>
          <p:cNvSpPr/>
          <p:nvPr/>
        </p:nvSpPr>
        <p:spPr>
          <a:xfrm>
            <a:off x="8661797" y="5148964"/>
            <a:ext cx="143364" cy="1433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EC0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687"/>
          </a:p>
        </p:txBody>
      </p:sp>
      <p:sp>
        <p:nvSpPr>
          <p:cNvPr id="261" name="Shape 261"/>
          <p:cNvSpPr/>
          <p:nvPr/>
        </p:nvSpPr>
        <p:spPr>
          <a:xfrm>
            <a:off x="1698129" y="216033"/>
            <a:ext cx="1744067" cy="3894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stStyle>
          <a:p>
            <a:pPr lvl="0">
              <a:defRPr sz="1800"/>
            </a:pPr>
            <a:r>
              <a:rPr sz="2531"/>
              <a:t>空间设计-B2</a:t>
            </a:r>
          </a:p>
        </p:txBody>
      </p:sp>
      <p:sp>
        <p:nvSpPr>
          <p:cNvPr id="262" name="Shape 262"/>
          <p:cNvSpPr/>
          <p:nvPr/>
        </p:nvSpPr>
        <p:spPr>
          <a:xfrm>
            <a:off x="1955188" y="5987633"/>
            <a:ext cx="5901134" cy="389722"/>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spAutoFit/>
          </a:bodyPr>
          <a:lstStyle>
            <a:lvl1pPr algn="just">
              <a:defRPr sz="1200">
                <a:solidFill>
                  <a:srgbClr val="FFFFFF"/>
                </a:solidFill>
              </a:defRPr>
            </a:lvl1pPr>
          </a:lstStyle>
          <a:p>
            <a:pPr lvl="0">
              <a:defRPr sz="1800">
                <a:solidFill>
                  <a:srgbClr val="000000"/>
                </a:solidFill>
              </a:defRPr>
            </a:pPr>
            <a:r>
              <a:rPr sz="844"/>
              <a:t>这一处会议中心的桌椅摆放更加接近教室的功能，地面还还特意设置的讲台，讲台背后有相同的多媒体与白板两用墙，作为日常教学使用。这间教室的位置更加靠里，所以墙面的布置更加倾向于实用性，是一块长钉板，供师生们在上面贴资料海报等有用信息。两用墙的两侧做了一个金属造型，体现金工历史的同时，为教室增添了一些视觉类的修饰。</a:t>
            </a:r>
          </a:p>
        </p:txBody>
      </p:sp>
    </p:spTree>
    <p:extLst>
      <p:ext uri="{BB962C8B-B14F-4D97-AF65-F5344CB8AC3E}">
        <p14:creationId xmlns:p14="http://schemas.microsoft.com/office/powerpoint/2010/main" val="1243600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81025" y="971550"/>
            <a:ext cx="11029950" cy="4914900"/>
          </a:xfrm>
          <a:prstGeom prst="rect">
            <a:avLst/>
          </a:prstGeom>
        </p:spPr>
      </p:pic>
      <p:sp>
        <p:nvSpPr>
          <p:cNvPr id="3" name="文本框 2"/>
          <p:cNvSpPr txBox="1"/>
          <p:nvPr/>
        </p:nvSpPr>
        <p:spPr>
          <a:xfrm>
            <a:off x="886968" y="602218"/>
            <a:ext cx="2954655" cy="369332"/>
          </a:xfrm>
          <a:prstGeom prst="rect">
            <a:avLst/>
          </a:prstGeom>
          <a:noFill/>
        </p:spPr>
        <p:txBody>
          <a:bodyPr wrap="none" rtlCol="0">
            <a:spAutoFit/>
          </a:bodyPr>
          <a:lstStyle/>
          <a:p>
            <a:r>
              <a:rPr lang="zh-CN" altLang="en-US" dirty="0" smtClean="0"/>
              <a:t>根据建设进展需做部分调整</a:t>
            </a:r>
            <a:endParaRPr lang="zh-CN" altLang="en-US" dirty="0"/>
          </a:p>
        </p:txBody>
      </p:sp>
    </p:spTree>
    <p:extLst>
      <p:ext uri="{BB962C8B-B14F-4D97-AF65-F5344CB8AC3E}">
        <p14:creationId xmlns:p14="http://schemas.microsoft.com/office/powerpoint/2010/main" val="399468303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6488" y="1615313"/>
            <a:ext cx="10515600" cy="4351338"/>
          </a:xfrm>
        </p:spPr>
        <p:txBody>
          <a:bodyPr/>
          <a:lstStyle/>
          <a:p>
            <a:pPr marL="0" indent="0">
              <a:buNone/>
            </a:pPr>
            <a:r>
              <a:rPr lang="zh-CN" altLang="zh-CN" sz="2000" dirty="0" smtClean="0"/>
              <a:t>桁架</a:t>
            </a:r>
            <a:r>
              <a:rPr lang="zh-CN" altLang="zh-CN" sz="2000" dirty="0"/>
              <a:t>式机械手柔性单元：</a:t>
            </a:r>
          </a:p>
          <a:p>
            <a:pPr marL="0" lvl="0" indent="0">
              <a:buNone/>
            </a:pPr>
            <a:r>
              <a:rPr lang="en-US" altLang="zh-CN" sz="2000" dirty="0"/>
              <a:t>JLHJ-10</a:t>
            </a:r>
            <a:r>
              <a:rPr lang="zh-CN" altLang="zh-CN" sz="2000" dirty="0"/>
              <a:t>桁架式机械手组成的柔性生产线系统它包含有：一台沈阳</a:t>
            </a:r>
            <a:r>
              <a:rPr lang="en-US" altLang="zh-CN" sz="2000" dirty="0"/>
              <a:t>HTC2050</a:t>
            </a:r>
            <a:r>
              <a:rPr lang="zh-CN" altLang="zh-CN" sz="2000" dirty="0"/>
              <a:t>数控车床，一台友嘉</a:t>
            </a:r>
            <a:r>
              <a:rPr lang="en-US" altLang="zh-CN" sz="2000" dirty="0"/>
              <a:t>FV-800A</a:t>
            </a:r>
            <a:r>
              <a:rPr lang="zh-CN" altLang="zh-CN" sz="2000" dirty="0"/>
              <a:t>加工中心，一台桁架式机械手、一台单轴式料盘料仓等组成；柔性生产线系统先定生产对象为强力手电，加工对象包括强力手电的头部、中部和尾部三个不同的零件。</a:t>
            </a:r>
          </a:p>
          <a:p>
            <a:endParaRPr lang="zh-CN" altLang="en-US" dirty="0"/>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3696588" y="3037459"/>
            <a:ext cx="7989444" cy="3665093"/>
          </a:xfrm>
          <a:prstGeom prst="rect">
            <a:avLst/>
          </a:prstGeom>
        </p:spPr>
      </p:pic>
      <p:sp>
        <p:nvSpPr>
          <p:cNvPr id="2" name="文本框 1"/>
          <p:cNvSpPr txBox="1"/>
          <p:nvPr/>
        </p:nvSpPr>
        <p:spPr>
          <a:xfrm>
            <a:off x="856488" y="879412"/>
            <a:ext cx="1826141" cy="584775"/>
          </a:xfrm>
          <a:prstGeom prst="rect">
            <a:avLst/>
          </a:prstGeom>
          <a:noFill/>
        </p:spPr>
        <p:txBody>
          <a:bodyPr wrap="none" rtlCol="0">
            <a:spAutoFit/>
          </a:bodyPr>
          <a:lstStyle/>
          <a:p>
            <a:r>
              <a:rPr lang="zh-CN" altLang="en-US" sz="3200" dirty="0" smtClean="0"/>
              <a:t>设备建设</a:t>
            </a:r>
            <a:endParaRPr lang="zh-CN" altLang="en-US" sz="3200" dirty="0"/>
          </a:p>
        </p:txBody>
      </p:sp>
    </p:spTree>
    <p:extLst>
      <p:ext uri="{BB962C8B-B14F-4D97-AF65-F5344CB8AC3E}">
        <p14:creationId xmlns:p14="http://schemas.microsoft.com/office/powerpoint/2010/main" val="413016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内容占位符 26"/>
          <p:cNvPicPr>
            <a:picLocks noGrp="1" noChangeAspect="1"/>
          </p:cNvPicPr>
          <p:nvPr>
            <p:ph idx="1"/>
          </p:nvPr>
        </p:nvPicPr>
        <p:blipFill>
          <a:blip r:embed="rId3"/>
          <a:stretch>
            <a:fillRect/>
          </a:stretch>
        </p:blipFill>
        <p:spPr>
          <a:xfrm>
            <a:off x="1275012" y="362584"/>
            <a:ext cx="8765100" cy="6023505"/>
          </a:xfrm>
          <a:prstGeom prst="rect">
            <a:avLst/>
          </a:prstGeom>
        </p:spPr>
      </p:pic>
      <p:sp>
        <p:nvSpPr>
          <p:cNvPr id="28" name="文本框 27"/>
          <p:cNvSpPr txBox="1"/>
          <p:nvPr/>
        </p:nvSpPr>
        <p:spPr>
          <a:xfrm>
            <a:off x="9486114" y="5970590"/>
            <a:ext cx="1415772" cy="461665"/>
          </a:xfrm>
          <a:prstGeom prst="rect">
            <a:avLst/>
          </a:prstGeom>
          <a:noFill/>
        </p:spPr>
        <p:txBody>
          <a:bodyPr wrap="none" rtlCol="0">
            <a:spAutoFit/>
          </a:bodyPr>
          <a:lstStyle/>
          <a:p>
            <a:r>
              <a:rPr lang="zh-CN" altLang="en-US" sz="2400" dirty="0" smtClean="0"/>
              <a:t>工作流程</a:t>
            </a:r>
            <a:endParaRPr lang="zh-CN" altLang="en-US" sz="2400" dirty="0"/>
          </a:p>
        </p:txBody>
      </p:sp>
      <p:cxnSp>
        <p:nvCxnSpPr>
          <p:cNvPr id="30" name="直接连接符 29"/>
          <p:cNvCxnSpPr/>
          <p:nvPr/>
        </p:nvCxnSpPr>
        <p:spPr>
          <a:xfrm>
            <a:off x="8525994" y="6201423"/>
            <a:ext cx="96012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249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2688" y="1892808"/>
            <a:ext cx="9720073" cy="4023360"/>
          </a:xfrm>
        </p:spPr>
        <p:txBody>
          <a:bodyPr/>
          <a:lstStyle/>
          <a:p>
            <a:pPr lvl="0"/>
            <a:r>
              <a:rPr lang="zh-CN" altLang="zh-CN" dirty="0" smtClean="0"/>
              <a:t>数字化</a:t>
            </a:r>
            <a:r>
              <a:rPr lang="zh-CN" altLang="zh-CN" dirty="0"/>
              <a:t>车间与教室建设构想——</a:t>
            </a:r>
            <a:r>
              <a:rPr lang="zh-CN" altLang="zh-CN" b="1" dirty="0" smtClean="0"/>
              <a:t>在线数字化</a:t>
            </a:r>
            <a:r>
              <a:rPr lang="zh-CN" altLang="zh-CN" b="1" dirty="0"/>
              <a:t>研讨平台</a:t>
            </a:r>
            <a:r>
              <a:rPr lang="zh-CN" altLang="zh-CN" dirty="0"/>
              <a:t>：</a:t>
            </a:r>
          </a:p>
          <a:p>
            <a:endParaRPr lang="en-US" altLang="zh-CN" dirty="0" smtClean="0"/>
          </a:p>
          <a:p>
            <a:r>
              <a:rPr lang="zh-CN" altLang="zh-CN" dirty="0" smtClean="0"/>
              <a:t>利用</a:t>
            </a:r>
            <a:r>
              <a:rPr lang="zh-CN" altLang="zh-CN" dirty="0"/>
              <a:t>中心现有的先进制造软件及装备，建立智能监控网络，搭建基于互联网的</a:t>
            </a:r>
            <a:r>
              <a:rPr lang="en-US" altLang="zh-CN" dirty="0"/>
              <a:t>O2O</a:t>
            </a:r>
            <a:r>
              <a:rPr lang="zh-CN" altLang="zh-CN" dirty="0"/>
              <a:t>平台，使用视频和音频建立最终用户（学生）和设备（操作者）的在线直接联系，将设备操作过程直接引入教学实践、创新制作、教学研讨过程中，使用户得到在线、实时、可选择的第一手资料。</a:t>
            </a:r>
          </a:p>
          <a:p>
            <a:endParaRPr lang="zh-CN" altLang="en-US" dirty="0"/>
          </a:p>
        </p:txBody>
      </p:sp>
      <p:sp>
        <p:nvSpPr>
          <p:cNvPr id="2" name="文本框 1"/>
          <p:cNvSpPr txBox="1"/>
          <p:nvPr/>
        </p:nvSpPr>
        <p:spPr>
          <a:xfrm>
            <a:off x="996696" y="996696"/>
            <a:ext cx="2646878" cy="584775"/>
          </a:xfrm>
          <a:prstGeom prst="rect">
            <a:avLst/>
          </a:prstGeom>
          <a:noFill/>
        </p:spPr>
        <p:txBody>
          <a:bodyPr wrap="none" rtlCol="0">
            <a:spAutoFit/>
          </a:bodyPr>
          <a:lstStyle/>
          <a:p>
            <a:r>
              <a:rPr lang="zh-CN" altLang="en-US" sz="3200" dirty="0" smtClean="0"/>
              <a:t>教学环境建设</a:t>
            </a:r>
            <a:endParaRPr lang="zh-CN" altLang="en-US" sz="3200" dirty="0"/>
          </a:p>
        </p:txBody>
      </p:sp>
    </p:spTree>
    <p:extLst>
      <p:ext uri="{BB962C8B-B14F-4D97-AF65-F5344CB8AC3E}">
        <p14:creationId xmlns:p14="http://schemas.microsoft.com/office/powerpoint/2010/main" val="3395017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168" y="2117408"/>
            <a:ext cx="5178552" cy="35588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图片 3"/>
          <p:cNvPicPr>
            <a:picLocks noChangeAspect="1" noChangeArrowheads="1"/>
          </p:cNvPicPr>
          <p:nvPr/>
        </p:nvPicPr>
        <p:blipFill>
          <a:blip r:embed="rId4">
            <a:extLst>
              <a:ext uri="{28A0092B-C50C-407E-A947-70E740481C1C}">
                <a14:useLocalDpi xmlns:a14="http://schemas.microsoft.com/office/drawing/2010/main" val="0"/>
              </a:ext>
            </a:extLst>
          </a:blip>
          <a:srcRect l="8948" r="3751"/>
          <a:stretch>
            <a:fillRect/>
          </a:stretch>
        </p:blipFill>
        <p:spPr bwMode="auto">
          <a:xfrm>
            <a:off x="6297168" y="2147888"/>
            <a:ext cx="5315712" cy="3513423"/>
          </a:xfrm>
          <a:prstGeom prst="rect">
            <a:avLst/>
          </a:prstGeom>
          <a:noFill/>
          <a:extLst>
            <a:ext uri="{909E8E84-426E-40DD-AFC4-6F175D3DCCD1}">
              <a14:hiddenFill xmlns:a14="http://schemas.microsoft.com/office/drawing/2010/main">
                <a:solidFill>
                  <a:srgbClr val="FFFFFF"/>
                </a:solidFill>
              </a14:hiddenFill>
            </a:ext>
          </a:extLst>
        </p:spPr>
      </p:pic>
      <p:sp>
        <p:nvSpPr>
          <p:cNvPr id="6" name="左弧形箭头 5"/>
          <p:cNvSpPr/>
          <p:nvPr/>
        </p:nvSpPr>
        <p:spPr>
          <a:xfrm rot="5400000">
            <a:off x="5690584" y="2609056"/>
            <a:ext cx="626364" cy="1232979"/>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 name="右弧形箭头 6"/>
          <p:cNvSpPr/>
          <p:nvPr/>
        </p:nvSpPr>
        <p:spPr>
          <a:xfrm rot="5400000">
            <a:off x="5696986" y="3451650"/>
            <a:ext cx="651930" cy="1173558"/>
          </a:xfrm>
          <a:prstGeom prst="curvedLeftArrow">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 name="Rectangle 5"/>
          <p:cNvSpPr>
            <a:spLocks noChangeArrowheads="1"/>
          </p:cNvSpPr>
          <p:nvPr/>
        </p:nvSpPr>
        <p:spPr bwMode="auto">
          <a:xfrm>
            <a:off x="201168" y="5394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7"/>
          <p:cNvSpPr>
            <a:spLocks noGrp="1"/>
          </p:cNvSpPr>
          <p:nvPr>
            <p:ph type="title"/>
          </p:nvPr>
        </p:nvSpPr>
        <p:spPr/>
        <p:txBody>
          <a:bodyPr>
            <a:normAutofit/>
          </a:bodyPr>
          <a:lstStyle/>
          <a:p>
            <a:r>
              <a:rPr lang="zh-CN" altLang="en-US" sz="3200" dirty="0" smtClean="0"/>
              <a:t>在线互动实践教学</a:t>
            </a:r>
            <a:endParaRPr lang="zh-CN" altLang="en-US" sz="3200" dirty="0"/>
          </a:p>
        </p:txBody>
      </p:sp>
      <p:sp>
        <p:nvSpPr>
          <p:cNvPr id="9" name="文本框 8"/>
          <p:cNvSpPr txBox="1"/>
          <p:nvPr/>
        </p:nvSpPr>
        <p:spPr>
          <a:xfrm>
            <a:off x="4430207" y="6056454"/>
            <a:ext cx="3185487" cy="369332"/>
          </a:xfrm>
          <a:prstGeom prst="rect">
            <a:avLst/>
          </a:prstGeom>
          <a:noFill/>
        </p:spPr>
        <p:txBody>
          <a:bodyPr wrap="none" rtlCol="0">
            <a:spAutoFit/>
          </a:bodyPr>
          <a:lstStyle/>
          <a:p>
            <a:r>
              <a:rPr lang="zh-CN" altLang="en-US" dirty="0" smtClean="0"/>
              <a:t>李兆基大厦数字车间建设方案</a:t>
            </a:r>
            <a:endParaRPr lang="zh-CN" altLang="en-US" dirty="0"/>
          </a:p>
        </p:txBody>
      </p:sp>
    </p:spTree>
    <p:extLst>
      <p:ext uri="{BB962C8B-B14F-4D97-AF65-F5344CB8AC3E}">
        <p14:creationId xmlns:p14="http://schemas.microsoft.com/office/powerpoint/2010/main" val="378726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4127" y="1901952"/>
            <a:ext cx="9720073" cy="4023360"/>
          </a:xfrm>
        </p:spPr>
        <p:txBody>
          <a:bodyPr>
            <a:normAutofit lnSpcReduction="10000"/>
          </a:bodyPr>
          <a:lstStyle/>
          <a:p>
            <a:r>
              <a:rPr lang="zh-CN" altLang="en-US" dirty="0" smtClean="0"/>
              <a:t>训练中心原有课程：</a:t>
            </a:r>
            <a:endParaRPr lang="en-US" altLang="zh-CN" dirty="0" smtClean="0"/>
          </a:p>
          <a:p>
            <a:r>
              <a:rPr lang="zh-CN" altLang="en-US" dirty="0"/>
              <a:t>实习</a:t>
            </a:r>
            <a:r>
              <a:rPr lang="zh-CN" altLang="en-US" dirty="0" smtClean="0"/>
              <a:t>实践</a:t>
            </a:r>
            <a:r>
              <a:rPr lang="en-US" altLang="zh-CN" dirty="0" smtClean="0"/>
              <a:t>——</a:t>
            </a:r>
            <a:r>
              <a:rPr lang="zh-CN" altLang="en-US" dirty="0" smtClean="0"/>
              <a:t>擅长</a:t>
            </a:r>
            <a:r>
              <a:rPr lang="zh-CN" altLang="en-US" dirty="0"/>
              <a:t>设备</a:t>
            </a:r>
            <a:r>
              <a:rPr lang="zh-CN" altLang="en-US" dirty="0" smtClean="0"/>
              <a:t>操作、加工工艺，缺少系统化概念</a:t>
            </a:r>
            <a:endParaRPr lang="en-US" altLang="zh-CN" dirty="0" smtClean="0"/>
          </a:p>
          <a:p>
            <a:r>
              <a:rPr lang="zh-CN" altLang="en-US" dirty="0" smtClean="0"/>
              <a:t>课程</a:t>
            </a:r>
            <a:r>
              <a:rPr lang="en-US" altLang="zh-CN" dirty="0" smtClean="0"/>
              <a:t>——</a:t>
            </a:r>
            <a:r>
              <a:rPr lang="zh-CN" altLang="en-US" dirty="0" smtClean="0"/>
              <a:t>材料与工艺方向较多。</a:t>
            </a:r>
            <a:endParaRPr lang="en-US" altLang="zh-CN" dirty="0" smtClean="0"/>
          </a:p>
          <a:p>
            <a:r>
              <a:rPr lang="zh-CN" altLang="en-US" dirty="0" smtClean="0"/>
              <a:t>可引进概念</a:t>
            </a:r>
            <a:r>
              <a:rPr lang="zh-CN" altLang="zh-CN" dirty="0" smtClean="0"/>
              <a:t>：</a:t>
            </a:r>
            <a:endParaRPr lang="zh-CN" altLang="zh-CN" dirty="0"/>
          </a:p>
          <a:p>
            <a:pPr lvl="0"/>
            <a:r>
              <a:rPr lang="zh-CN" altLang="zh-CN" b="1" dirty="0"/>
              <a:t>设计</a:t>
            </a:r>
            <a:r>
              <a:rPr lang="zh-CN" altLang="zh-CN" dirty="0"/>
              <a:t>：工业设计，可持续设计等（美院）；</a:t>
            </a:r>
          </a:p>
          <a:p>
            <a:pPr lvl="0"/>
            <a:r>
              <a:rPr lang="zh-CN" altLang="zh-CN" b="1" dirty="0"/>
              <a:t>制造</a:t>
            </a:r>
            <a:r>
              <a:rPr lang="zh-CN" altLang="zh-CN" dirty="0"/>
              <a:t>：制造过程，制造管理，质量管控（训练中心，工业工程）；</a:t>
            </a:r>
          </a:p>
          <a:p>
            <a:pPr lvl="0"/>
            <a:r>
              <a:rPr lang="zh-CN" altLang="zh-CN" b="1" dirty="0"/>
              <a:t>企业运行</a:t>
            </a:r>
            <a:r>
              <a:rPr lang="zh-CN" altLang="zh-CN" dirty="0"/>
              <a:t>：</a:t>
            </a:r>
            <a:r>
              <a:rPr lang="en-US" altLang="zh-CN" dirty="0"/>
              <a:t>PLM</a:t>
            </a:r>
            <a:r>
              <a:rPr lang="zh-CN" altLang="zh-CN" dirty="0"/>
              <a:t>，</a:t>
            </a:r>
            <a:r>
              <a:rPr lang="en-US" altLang="zh-CN" dirty="0"/>
              <a:t>DCS</a:t>
            </a:r>
            <a:r>
              <a:rPr lang="zh-CN" altLang="zh-CN" dirty="0"/>
              <a:t>，</a:t>
            </a:r>
            <a:r>
              <a:rPr lang="en-US" altLang="zh-CN" dirty="0"/>
              <a:t>ERP</a:t>
            </a:r>
            <a:r>
              <a:rPr lang="zh-CN" altLang="zh-CN" dirty="0"/>
              <a:t>等（相关企业？）；</a:t>
            </a:r>
          </a:p>
          <a:p>
            <a:pPr lvl="0"/>
            <a:r>
              <a:rPr lang="zh-CN" altLang="zh-CN" b="1" dirty="0"/>
              <a:t>互联网</a:t>
            </a:r>
            <a:r>
              <a:rPr lang="zh-CN" altLang="zh-CN" dirty="0" smtClean="0"/>
              <a:t>：</a:t>
            </a:r>
            <a:endParaRPr lang="en-US" altLang="zh-CN" dirty="0" smtClean="0"/>
          </a:p>
          <a:p>
            <a:pPr lvl="0"/>
            <a:r>
              <a:rPr lang="zh-CN" altLang="en-US" b="1" dirty="0"/>
              <a:t>供应</a:t>
            </a:r>
            <a:r>
              <a:rPr lang="zh-CN" altLang="en-US" b="1" dirty="0" smtClean="0"/>
              <a:t>链</a:t>
            </a:r>
            <a:r>
              <a:rPr lang="zh-CN" altLang="en-US" dirty="0" smtClean="0"/>
              <a:t>：</a:t>
            </a:r>
            <a:endParaRPr lang="zh-CN" altLang="zh-CN" dirty="0"/>
          </a:p>
          <a:p>
            <a:endParaRPr lang="zh-CN" altLang="en-US" dirty="0"/>
          </a:p>
        </p:txBody>
      </p:sp>
      <p:sp>
        <p:nvSpPr>
          <p:cNvPr id="4" name="标题 3"/>
          <p:cNvSpPr>
            <a:spLocks noGrp="1"/>
          </p:cNvSpPr>
          <p:nvPr>
            <p:ph type="title"/>
          </p:nvPr>
        </p:nvSpPr>
        <p:spPr>
          <a:xfrm>
            <a:off x="1024127" y="557784"/>
            <a:ext cx="9720072" cy="1499616"/>
          </a:xfrm>
        </p:spPr>
        <p:txBody>
          <a:bodyPr>
            <a:normAutofit/>
          </a:bodyPr>
          <a:lstStyle/>
          <a:p>
            <a:r>
              <a:rPr lang="zh-CN" altLang="en-US" sz="3200" dirty="0" smtClean="0"/>
              <a:t>课程体系建设与</a:t>
            </a:r>
            <a:r>
              <a:rPr lang="zh-CN" altLang="zh-CN" sz="3200" dirty="0" smtClean="0"/>
              <a:t>教学研究</a:t>
            </a:r>
            <a:endParaRPr lang="zh-CN" altLang="en-US" sz="3200" dirty="0"/>
          </a:p>
        </p:txBody>
      </p:sp>
    </p:spTree>
    <p:extLst>
      <p:ext uri="{BB962C8B-B14F-4D97-AF65-F5344CB8AC3E}">
        <p14:creationId xmlns:p14="http://schemas.microsoft.com/office/powerpoint/2010/main" val="329459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数控及特种加工设备</a:t>
            </a:r>
            <a:endParaRPr lang="zh-CN" altLang="en-US" sz="3600" dirty="0"/>
          </a:p>
        </p:txBody>
      </p:sp>
      <p:sp>
        <p:nvSpPr>
          <p:cNvPr id="3" name="内容占位符 2"/>
          <p:cNvSpPr>
            <a:spLocks noGrp="1"/>
          </p:cNvSpPr>
          <p:nvPr>
            <p:ph idx="1"/>
          </p:nvPr>
        </p:nvSpPr>
        <p:spPr/>
        <p:txBody>
          <a:bodyPr/>
          <a:lstStyle/>
          <a:p>
            <a:r>
              <a:rPr lang="zh-CN" altLang="zh-CN" dirty="0"/>
              <a:t>数控车床</a:t>
            </a:r>
            <a:r>
              <a:rPr lang="en-US" altLang="zh-CN" dirty="0"/>
              <a:t>            12</a:t>
            </a:r>
            <a:r>
              <a:rPr lang="zh-CN" altLang="zh-CN" dirty="0" smtClean="0"/>
              <a:t>台</a:t>
            </a:r>
            <a:endParaRPr lang="en-US" altLang="zh-CN" dirty="0" smtClean="0"/>
          </a:p>
          <a:p>
            <a:r>
              <a:rPr lang="zh-CN" altLang="en-US" dirty="0" smtClean="0"/>
              <a:t>数控铣（雕铣）  </a:t>
            </a:r>
            <a:r>
              <a:rPr lang="en-US" altLang="zh-CN" dirty="0" smtClean="0"/>
              <a:t>8</a:t>
            </a:r>
            <a:r>
              <a:rPr lang="zh-CN" altLang="zh-CN" dirty="0"/>
              <a:t>台（含一台</a:t>
            </a:r>
            <a:r>
              <a:rPr lang="en-US" altLang="zh-CN" dirty="0"/>
              <a:t>5</a:t>
            </a:r>
            <a:r>
              <a:rPr lang="zh-CN" altLang="zh-CN" dirty="0"/>
              <a:t>轴加工中心）</a:t>
            </a:r>
          </a:p>
          <a:p>
            <a:r>
              <a:rPr lang="zh-CN" altLang="en-US" dirty="0" smtClean="0"/>
              <a:t>数控电火花加工    中走丝线切割</a:t>
            </a:r>
            <a:r>
              <a:rPr lang="en-US" altLang="zh-CN" dirty="0" smtClean="0"/>
              <a:t>3</a:t>
            </a:r>
            <a:r>
              <a:rPr lang="zh-CN" altLang="en-US" dirty="0" smtClean="0"/>
              <a:t>台，点火花成型加工</a:t>
            </a:r>
            <a:r>
              <a:rPr lang="en-US" altLang="zh-CN" dirty="0" smtClean="0"/>
              <a:t>1</a:t>
            </a:r>
            <a:r>
              <a:rPr lang="zh-CN" altLang="en-US" dirty="0" smtClean="0"/>
              <a:t>台</a:t>
            </a:r>
            <a:endParaRPr lang="en-US" altLang="zh-CN" dirty="0" smtClean="0"/>
          </a:p>
          <a:p>
            <a:r>
              <a:rPr lang="zh-CN" altLang="zh-CN" dirty="0" smtClean="0"/>
              <a:t>车</a:t>
            </a:r>
            <a:r>
              <a:rPr lang="zh-CN" altLang="zh-CN" dirty="0"/>
              <a:t>铣复合加工中心</a:t>
            </a:r>
            <a:r>
              <a:rPr lang="en-US" altLang="zh-CN" dirty="0"/>
              <a:t>   </a:t>
            </a:r>
            <a:r>
              <a:rPr lang="en-US" altLang="zh-CN" dirty="0" smtClean="0"/>
              <a:t>1</a:t>
            </a:r>
            <a:r>
              <a:rPr lang="zh-CN" altLang="zh-CN" dirty="0"/>
              <a:t>台</a:t>
            </a:r>
          </a:p>
          <a:p>
            <a:r>
              <a:rPr lang="en-US" altLang="zh-CN" dirty="0" err="1"/>
              <a:t>Kuka</a:t>
            </a:r>
            <a:r>
              <a:rPr lang="zh-CN" altLang="zh-CN" dirty="0"/>
              <a:t>焊接机器人</a:t>
            </a:r>
            <a:r>
              <a:rPr lang="en-US" altLang="zh-CN" dirty="0"/>
              <a:t>       3</a:t>
            </a:r>
            <a:r>
              <a:rPr lang="zh-CN" altLang="zh-CN" dirty="0"/>
              <a:t>台</a:t>
            </a:r>
          </a:p>
          <a:p>
            <a:pPr marL="0" indent="0">
              <a:buNone/>
            </a:pPr>
            <a:r>
              <a:rPr lang="en-US" altLang="zh-CN" dirty="0" smtClean="0"/>
              <a:t> </a:t>
            </a:r>
            <a:r>
              <a:rPr lang="zh-CN" altLang="zh-CN" dirty="0" smtClean="0"/>
              <a:t>快速</a:t>
            </a:r>
            <a:r>
              <a:rPr lang="zh-CN" altLang="zh-CN" dirty="0"/>
              <a:t>原型制作</a:t>
            </a:r>
            <a:r>
              <a:rPr lang="zh-CN" altLang="zh-CN" dirty="0" smtClean="0"/>
              <a:t>设备</a:t>
            </a:r>
            <a:r>
              <a:rPr lang="en-US" altLang="zh-CN" dirty="0" smtClean="0"/>
              <a:t>   </a:t>
            </a:r>
            <a:r>
              <a:rPr lang="zh-CN" altLang="en-US" dirty="0" smtClean="0"/>
              <a:t>台式</a:t>
            </a:r>
            <a:r>
              <a:rPr lang="en-US" altLang="zh-CN" dirty="0" smtClean="0"/>
              <a:t>3D</a:t>
            </a:r>
            <a:r>
              <a:rPr lang="zh-CN" altLang="zh-CN" dirty="0" smtClean="0"/>
              <a:t>打印机</a:t>
            </a:r>
            <a:r>
              <a:rPr lang="zh-CN" altLang="en-US" dirty="0" smtClean="0"/>
              <a:t>（</a:t>
            </a:r>
            <a:r>
              <a:rPr lang="en-US" altLang="zh-CN" dirty="0" smtClean="0"/>
              <a:t>ABS</a:t>
            </a:r>
            <a:r>
              <a:rPr lang="zh-CN" altLang="en-US" dirty="0" smtClean="0"/>
              <a:t>）</a:t>
            </a:r>
            <a:r>
              <a:rPr lang="en-US" altLang="zh-CN" dirty="0" smtClean="0"/>
              <a:t>  </a:t>
            </a:r>
            <a:r>
              <a:rPr lang="zh-CN" altLang="en-US" dirty="0" smtClean="0"/>
              <a:t>高精度树脂</a:t>
            </a:r>
            <a:r>
              <a:rPr lang="en-US" altLang="zh-CN" dirty="0" smtClean="0"/>
              <a:t>3D</a:t>
            </a:r>
            <a:r>
              <a:rPr lang="zh-CN" altLang="en-US" dirty="0" smtClean="0"/>
              <a:t>打印机</a:t>
            </a:r>
            <a:endParaRPr lang="en-US" altLang="zh-CN" dirty="0" smtClean="0"/>
          </a:p>
          <a:p>
            <a:pPr marL="0" indent="0">
              <a:buNone/>
            </a:pPr>
            <a:r>
              <a:rPr lang="en-US" altLang="zh-CN" dirty="0" smtClean="0"/>
              <a:t> </a:t>
            </a:r>
            <a:r>
              <a:rPr lang="zh-CN" altLang="zh-CN" dirty="0"/>
              <a:t>激光加工机床</a:t>
            </a:r>
            <a:r>
              <a:rPr lang="en-US" altLang="zh-CN" dirty="0"/>
              <a:t>  </a:t>
            </a:r>
            <a:r>
              <a:rPr lang="zh-CN" altLang="zh-CN" dirty="0" smtClean="0"/>
              <a:t>若干</a:t>
            </a:r>
            <a:endParaRPr lang="zh-CN" altLang="zh-CN" dirty="0"/>
          </a:p>
        </p:txBody>
      </p:sp>
    </p:spTree>
    <p:extLst>
      <p:ext uri="{BB962C8B-B14F-4D97-AF65-F5344CB8AC3E}">
        <p14:creationId xmlns:p14="http://schemas.microsoft.com/office/powerpoint/2010/main" val="3716031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2752" y="938656"/>
            <a:ext cx="10454640" cy="5654167"/>
          </a:xfrm>
        </p:spPr>
        <p:txBody>
          <a:bodyPr>
            <a:normAutofit/>
          </a:bodyPr>
          <a:lstStyle/>
          <a:p>
            <a:r>
              <a:rPr lang="zh-CN" altLang="en-US" sz="3600" dirty="0" smtClean="0"/>
              <a:t>柔性制造单元</a:t>
            </a:r>
            <a:r>
              <a:rPr lang="en-US" altLang="zh-CN" sz="3600" dirty="0" smtClean="0"/>
              <a:t>——</a:t>
            </a:r>
            <a:r>
              <a:rPr lang="zh-CN" altLang="zh-CN" sz="3600" dirty="0" smtClean="0"/>
              <a:t>巨轮柔性制造单元</a:t>
            </a:r>
          </a:p>
        </p:txBody>
      </p:sp>
      <p:pic>
        <p:nvPicPr>
          <p:cNvPr id="4" name="内容占位符 3"/>
          <p:cNvPicPr>
            <a:picLocks noChangeAspect="1"/>
          </p:cNvPicPr>
          <p:nvPr/>
        </p:nvPicPr>
        <p:blipFill>
          <a:blip r:embed="rId3"/>
          <a:stretch>
            <a:fillRect/>
          </a:stretch>
        </p:blipFill>
        <p:spPr>
          <a:xfrm>
            <a:off x="6836092" y="1574879"/>
            <a:ext cx="3898964" cy="3631911"/>
          </a:xfrm>
          <a:prstGeom prst="rect">
            <a:avLst/>
          </a:prstGeom>
        </p:spPr>
      </p:pic>
      <p:sp>
        <p:nvSpPr>
          <p:cNvPr id="5" name="文本框 4"/>
          <p:cNvSpPr txBox="1"/>
          <p:nvPr/>
        </p:nvSpPr>
        <p:spPr>
          <a:xfrm>
            <a:off x="1096534" y="2745199"/>
            <a:ext cx="3646216" cy="1477328"/>
          </a:xfrm>
          <a:prstGeom prst="rect">
            <a:avLst/>
          </a:prstGeom>
          <a:noFill/>
        </p:spPr>
        <p:txBody>
          <a:bodyPr wrap="square" rtlCol="0">
            <a:spAutoFit/>
          </a:bodyPr>
          <a:lstStyle/>
          <a:p>
            <a:r>
              <a:rPr lang="en-US" altLang="zh-CN" dirty="0" smtClean="0"/>
              <a:t>1</a:t>
            </a:r>
            <a:r>
              <a:rPr lang="zh-CN" altLang="en-US" dirty="0" smtClean="0"/>
              <a:t>、</a:t>
            </a:r>
            <a:r>
              <a:rPr lang="zh-CN" altLang="zh-CN" dirty="0" smtClean="0"/>
              <a:t>由软件和硬件两大部分组成，软件包括产品</a:t>
            </a:r>
            <a:r>
              <a:rPr lang="en-US" altLang="zh-CN" dirty="0" smtClean="0"/>
              <a:t>PDM</a:t>
            </a:r>
            <a:r>
              <a:rPr lang="zh-CN" altLang="zh-CN" dirty="0" smtClean="0"/>
              <a:t>系统、</a:t>
            </a:r>
            <a:r>
              <a:rPr lang="en-US" altLang="zh-CN" dirty="0" smtClean="0"/>
              <a:t>DNC</a:t>
            </a:r>
            <a:r>
              <a:rPr lang="zh-CN" altLang="zh-CN" dirty="0" smtClean="0"/>
              <a:t>、</a:t>
            </a:r>
            <a:r>
              <a:rPr lang="en-US" altLang="zh-CN" dirty="0" smtClean="0"/>
              <a:t>CAPP</a:t>
            </a:r>
            <a:r>
              <a:rPr lang="zh-CN" altLang="zh-CN" dirty="0" smtClean="0"/>
              <a:t>、</a:t>
            </a:r>
            <a:r>
              <a:rPr lang="en-US" altLang="zh-CN" dirty="0" smtClean="0"/>
              <a:t>CAD/CAM</a:t>
            </a:r>
            <a:r>
              <a:rPr lang="zh-CN" altLang="zh-CN" dirty="0" smtClean="0"/>
              <a:t>相关的各类管理和应用软件，硬件包括数控机床和机械手臂等等。</a:t>
            </a:r>
            <a:endParaRPr lang="zh-CN" altLang="en-US" dirty="0"/>
          </a:p>
        </p:txBody>
      </p:sp>
      <p:cxnSp>
        <p:nvCxnSpPr>
          <p:cNvPr id="7" name="直接连接符 6"/>
          <p:cNvCxnSpPr/>
          <p:nvPr/>
        </p:nvCxnSpPr>
        <p:spPr>
          <a:xfrm>
            <a:off x="5806440" y="1783080"/>
            <a:ext cx="21336" cy="416966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33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002792" y="1965959"/>
            <a:ext cx="4812792" cy="4233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smtClean="0"/>
              <a:t>2</a:t>
            </a:r>
            <a:r>
              <a:rPr lang="zh-CN" altLang="zh-CN" sz="1800" dirty="0" smtClean="0"/>
              <a:t>、实验室主要用途：</a:t>
            </a:r>
          </a:p>
          <a:p>
            <a:pPr marL="0" indent="0">
              <a:buNone/>
            </a:pPr>
            <a:r>
              <a:rPr lang="zh-CN" altLang="zh-CN" sz="1800" dirty="0" smtClean="0"/>
              <a:t>在“虚拟企业”项目中，产品的</a:t>
            </a:r>
            <a:r>
              <a:rPr lang="en-US" altLang="zh-CN" sz="1800" dirty="0" smtClean="0"/>
              <a:t>PLM</a:t>
            </a:r>
            <a:r>
              <a:rPr lang="zh-CN" altLang="zh-CN" sz="1800" dirty="0" smtClean="0"/>
              <a:t>系统包括产品的需求分析、概念设计、详细设计、工艺设计、产品试制、制造执行、产品服务等内容。“柔性制造单元”主要担负其中的“产品试制和制造执行”两部分。即通过控制机械手臂配合加工中心的过程，完成产品的首件试制和批量生产测试工作。</a:t>
            </a:r>
          </a:p>
          <a:p>
            <a:pPr marL="0" indent="0">
              <a:buNone/>
            </a:pPr>
            <a:endParaRPr lang="zh-CN" altLang="en-US" dirty="0"/>
          </a:p>
        </p:txBody>
      </p:sp>
      <p:cxnSp>
        <p:nvCxnSpPr>
          <p:cNvPr id="8" name="直接连接符 7"/>
          <p:cNvCxnSpPr/>
          <p:nvPr/>
        </p:nvCxnSpPr>
        <p:spPr>
          <a:xfrm>
            <a:off x="5815584" y="740664"/>
            <a:ext cx="45720" cy="538581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440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6968" y="1618489"/>
            <a:ext cx="5760720" cy="4498848"/>
          </a:xfrm>
        </p:spPr>
        <p:txBody>
          <a:bodyPr>
            <a:normAutofit/>
          </a:bodyPr>
          <a:lstStyle/>
          <a:p>
            <a:pPr marL="0" indent="0">
              <a:buNone/>
            </a:pPr>
            <a:r>
              <a:rPr lang="en-US" altLang="zh-CN" sz="1900" dirty="0" smtClean="0"/>
              <a:t>(</a:t>
            </a:r>
            <a:r>
              <a:rPr lang="en-US" altLang="zh-CN" sz="1900" dirty="0"/>
              <a:t>1)</a:t>
            </a:r>
            <a:r>
              <a:rPr lang="zh-CN" altLang="zh-CN" sz="1900" dirty="0"/>
              <a:t>样件订单式生产（烛台</a:t>
            </a:r>
            <a:r>
              <a:rPr lang="zh-CN" altLang="zh-CN" sz="1900" dirty="0" smtClean="0"/>
              <a:t>），实现</a:t>
            </a:r>
            <a:r>
              <a:rPr lang="zh-CN" altLang="zh-CN" sz="1900" dirty="0"/>
              <a:t>样件定制化。</a:t>
            </a:r>
          </a:p>
          <a:p>
            <a:pPr marL="0" indent="0">
              <a:buNone/>
            </a:pPr>
            <a:r>
              <a:rPr lang="en-US" altLang="zh-CN" sz="1900" dirty="0"/>
              <a:t>(2)</a:t>
            </a:r>
            <a:r>
              <a:rPr lang="zh-CN" altLang="zh-CN" sz="1900" dirty="0"/>
              <a:t>将信息同步至</a:t>
            </a:r>
            <a:r>
              <a:rPr lang="en-US" altLang="zh-CN" sz="1900" dirty="0" err="1"/>
              <a:t>i</a:t>
            </a:r>
            <a:r>
              <a:rPr lang="zh-CN" altLang="zh-CN" sz="1900" dirty="0"/>
              <a:t>平台，可以通过网络形式访问。</a:t>
            </a:r>
          </a:p>
          <a:p>
            <a:pPr marL="0" indent="0">
              <a:buNone/>
            </a:pPr>
            <a:r>
              <a:rPr lang="en-US" altLang="zh-CN" sz="1900" dirty="0"/>
              <a:t>(3)</a:t>
            </a:r>
            <a:r>
              <a:rPr lang="zh-CN" altLang="zh-CN" sz="1900" dirty="0"/>
              <a:t>订单管理。</a:t>
            </a:r>
          </a:p>
          <a:p>
            <a:pPr marL="0" indent="0">
              <a:buNone/>
            </a:pPr>
            <a:r>
              <a:rPr lang="en-US" altLang="zh-CN" sz="1900" dirty="0"/>
              <a:t>(4)</a:t>
            </a:r>
            <a:r>
              <a:rPr lang="zh-CN" altLang="zh-CN" sz="1900" dirty="0"/>
              <a:t>具体执行方案如下：</a:t>
            </a:r>
          </a:p>
          <a:p>
            <a:pPr marL="0" indent="0">
              <a:buNone/>
            </a:pPr>
            <a:r>
              <a:rPr lang="en-US" altLang="zh-CN" sz="1900" dirty="0" smtClean="0"/>
              <a:t>2</a:t>
            </a:r>
            <a:r>
              <a:rPr lang="zh-CN" altLang="zh-CN" sz="1900" dirty="0"/>
              <a:t>台</a:t>
            </a:r>
            <a:r>
              <a:rPr lang="en-US" altLang="zh-CN" sz="1900" dirty="0"/>
              <a:t>ETC3650</a:t>
            </a:r>
            <a:r>
              <a:rPr lang="zh-CN" altLang="zh-CN" sz="1900" dirty="0"/>
              <a:t>及</a:t>
            </a:r>
            <a:r>
              <a:rPr lang="en-US" altLang="zh-CN" sz="1900" dirty="0"/>
              <a:t>1</a:t>
            </a:r>
            <a:r>
              <a:rPr lang="zh-CN" altLang="zh-CN" sz="1900" dirty="0"/>
              <a:t>台</a:t>
            </a:r>
            <a:r>
              <a:rPr lang="en-US" altLang="zh-CN" sz="1900" dirty="0"/>
              <a:t>TC500R</a:t>
            </a:r>
            <a:r>
              <a:rPr lang="zh-CN" altLang="zh-CN" sz="1900" dirty="0"/>
              <a:t>数控机床进行联网，搭建包括以下功能的信息化系统：</a:t>
            </a:r>
          </a:p>
          <a:p>
            <a:pPr marL="0" indent="0">
              <a:buNone/>
            </a:pPr>
            <a:r>
              <a:rPr lang="zh-CN" altLang="zh-CN" sz="1900" dirty="0"/>
              <a:t>对</a:t>
            </a:r>
            <a:r>
              <a:rPr lang="en-US" altLang="zh-CN" sz="1900" dirty="0"/>
              <a:t>i5</a:t>
            </a:r>
            <a:r>
              <a:rPr lang="zh-CN" altLang="zh-CN" sz="1900" dirty="0"/>
              <a:t>数控系统的机床，组织联网，提供准入许可和信息配置，使其通过自搭载模块实现</a:t>
            </a:r>
            <a:r>
              <a:rPr lang="en-US" altLang="zh-CN" sz="1900" dirty="0"/>
              <a:t>I</a:t>
            </a:r>
            <a:r>
              <a:rPr lang="zh-CN" altLang="zh-CN" sz="1900" dirty="0"/>
              <a:t>平台系统的通用模块功能。该系列功能可通过互联网，以网站、</a:t>
            </a:r>
            <a:r>
              <a:rPr lang="en-US" altLang="zh-CN" sz="1900" dirty="0" err="1"/>
              <a:t>Iphone</a:t>
            </a:r>
            <a:r>
              <a:rPr lang="zh-CN" altLang="zh-CN" sz="1900" dirty="0"/>
              <a:t>手机客户端等方式访问使用，获取设备状态，即在线工厂功能</a:t>
            </a:r>
            <a:r>
              <a:rPr lang="zh-CN" altLang="zh-CN" sz="1900" dirty="0" smtClean="0"/>
              <a:t>。</a:t>
            </a:r>
            <a:endParaRPr lang="zh-CN" altLang="zh-CN" sz="1900" dirty="0"/>
          </a:p>
        </p:txBody>
      </p:sp>
      <p:sp>
        <p:nvSpPr>
          <p:cNvPr id="4" name="文本框 3"/>
          <p:cNvSpPr txBox="1"/>
          <p:nvPr/>
        </p:nvSpPr>
        <p:spPr>
          <a:xfrm>
            <a:off x="7205472" y="1618488"/>
            <a:ext cx="4178808" cy="4031873"/>
          </a:xfrm>
          <a:prstGeom prst="rect">
            <a:avLst/>
          </a:prstGeom>
          <a:noFill/>
        </p:spPr>
        <p:txBody>
          <a:bodyPr wrap="square" rtlCol="0">
            <a:spAutoFit/>
          </a:bodyPr>
          <a:lstStyle/>
          <a:p>
            <a:r>
              <a:rPr lang="zh-CN" altLang="en-US" sz="2000" dirty="0" smtClean="0"/>
              <a:t>可监控状态：</a:t>
            </a:r>
            <a:endParaRPr lang="en-US" altLang="zh-CN" sz="2000" dirty="0" smtClean="0"/>
          </a:p>
          <a:p>
            <a:pPr marL="285750" indent="-285750">
              <a:buFont typeface="Arial" panose="020B0604020202020204" pitchFamily="34" charset="0"/>
              <a:buChar char="•"/>
            </a:pPr>
            <a:r>
              <a:rPr lang="zh-CN" altLang="zh-CN" sz="2000" dirty="0" smtClean="0"/>
              <a:t>节点设备概况</a:t>
            </a:r>
          </a:p>
          <a:p>
            <a:pPr marL="285750" indent="-285750">
              <a:buFont typeface="Arial" panose="020B0604020202020204" pitchFamily="34" charset="0"/>
              <a:buChar char="•"/>
            </a:pPr>
            <a:r>
              <a:rPr lang="zh-CN" altLang="zh-CN" sz="2000" dirty="0" smtClean="0"/>
              <a:t>单台设备查询</a:t>
            </a:r>
          </a:p>
          <a:p>
            <a:pPr marL="285750" indent="-285750">
              <a:buFont typeface="Arial" panose="020B0604020202020204" pitchFamily="34" charset="0"/>
              <a:buChar char="•"/>
            </a:pPr>
            <a:r>
              <a:rPr lang="zh-CN" altLang="zh-CN" sz="2000" dirty="0" smtClean="0"/>
              <a:t>多台设备比较等模块</a:t>
            </a:r>
          </a:p>
          <a:p>
            <a:pPr marL="285750" indent="-285750">
              <a:buFont typeface="Arial" panose="020B0604020202020204" pitchFamily="34" charset="0"/>
              <a:buChar char="•"/>
            </a:pPr>
            <a:r>
              <a:rPr lang="zh-CN" altLang="zh-CN" sz="2000" dirty="0" smtClean="0"/>
              <a:t>通过现场布置其他硬件设备及程序，基于订单的生产管理示范系统。</a:t>
            </a:r>
          </a:p>
          <a:p>
            <a:pPr marL="285750" indent="-285750">
              <a:buFont typeface="Arial" panose="020B0604020202020204" pitchFamily="34" charset="0"/>
              <a:buChar char="•"/>
            </a:pPr>
            <a:r>
              <a:rPr lang="zh-CN" altLang="zh-CN" sz="2000" dirty="0" smtClean="0"/>
              <a:t>零件类型配置</a:t>
            </a:r>
          </a:p>
          <a:p>
            <a:pPr marL="285750" indent="-285750">
              <a:buFont typeface="Arial" panose="020B0604020202020204" pitchFamily="34" charset="0"/>
              <a:buChar char="•"/>
            </a:pPr>
            <a:r>
              <a:rPr lang="zh-CN" altLang="zh-CN" sz="2000" dirty="0" smtClean="0"/>
              <a:t>订单注册</a:t>
            </a:r>
          </a:p>
          <a:p>
            <a:pPr marL="285750" indent="-285750">
              <a:buFont typeface="Arial" panose="020B0604020202020204" pitchFamily="34" charset="0"/>
              <a:buChar char="•"/>
            </a:pPr>
            <a:r>
              <a:rPr lang="zh-CN" altLang="zh-CN" sz="2000" dirty="0" smtClean="0"/>
              <a:t>生产控制</a:t>
            </a:r>
          </a:p>
          <a:p>
            <a:pPr marL="285750" indent="-285750">
              <a:buFont typeface="Arial" panose="020B0604020202020204" pitchFamily="34" charset="0"/>
              <a:buChar char="•"/>
            </a:pPr>
            <a:r>
              <a:rPr lang="zh-CN" altLang="zh-CN" sz="2000" dirty="0" smtClean="0"/>
              <a:t>订单队列管理</a:t>
            </a:r>
          </a:p>
          <a:p>
            <a:endParaRPr lang="zh-CN" altLang="en-US" dirty="0" smtClean="0"/>
          </a:p>
          <a:p>
            <a:endParaRPr lang="zh-CN" altLang="en-US" dirty="0"/>
          </a:p>
        </p:txBody>
      </p:sp>
      <p:cxnSp>
        <p:nvCxnSpPr>
          <p:cNvPr id="6" name="直接连接符 5"/>
          <p:cNvCxnSpPr/>
          <p:nvPr/>
        </p:nvCxnSpPr>
        <p:spPr>
          <a:xfrm>
            <a:off x="6784848" y="1618488"/>
            <a:ext cx="18288" cy="427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78408" y="990304"/>
            <a:ext cx="8456161" cy="584775"/>
          </a:xfrm>
          <a:prstGeom prst="rect">
            <a:avLst/>
          </a:prstGeom>
          <a:noFill/>
        </p:spPr>
        <p:txBody>
          <a:bodyPr wrap="none" rtlCol="0">
            <a:spAutoFit/>
          </a:bodyPr>
          <a:lstStyle/>
          <a:p>
            <a:r>
              <a:rPr lang="en-US" altLang="zh-CN" dirty="0" smtClean="0"/>
              <a:t> </a:t>
            </a:r>
            <a:r>
              <a:rPr lang="zh-CN" altLang="en-US" sz="3200" dirty="0" smtClean="0"/>
              <a:t>柔性制造单元</a:t>
            </a:r>
            <a:r>
              <a:rPr lang="en-US" altLang="zh-CN" sz="3200" dirty="0" smtClean="0"/>
              <a:t>——</a:t>
            </a:r>
            <a:r>
              <a:rPr lang="zh-CN" altLang="zh-CN" sz="3200" dirty="0" smtClean="0"/>
              <a:t>沈阳机床智能柔性制造单元</a:t>
            </a:r>
          </a:p>
        </p:txBody>
      </p:sp>
    </p:spTree>
    <p:extLst>
      <p:ext uri="{BB962C8B-B14F-4D97-AF65-F5344CB8AC3E}">
        <p14:creationId xmlns:p14="http://schemas.microsoft.com/office/powerpoint/2010/main" val="155312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智能加工展示方案</a:t>
            </a:r>
            <a:endParaRPr lang="zh-CN" altLang="en-US" sz="3200" dirty="0"/>
          </a:p>
        </p:txBody>
      </p:sp>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1" y="1690688"/>
            <a:ext cx="8000170" cy="397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271" y="3535362"/>
            <a:ext cx="6287897" cy="310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框 10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4890" y="580996"/>
            <a:ext cx="2533088" cy="22193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963212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904" y="1048385"/>
            <a:ext cx="10515600" cy="4351338"/>
          </a:xfrm>
        </p:spPr>
        <p:txBody>
          <a:bodyPr>
            <a:normAutofit/>
          </a:bodyPr>
          <a:lstStyle/>
          <a:p>
            <a:r>
              <a:rPr lang="zh-CN" altLang="zh-CN" sz="3200" dirty="0" smtClean="0"/>
              <a:t>柔性</a:t>
            </a:r>
            <a:r>
              <a:rPr lang="zh-CN" altLang="zh-CN" sz="3200" dirty="0"/>
              <a:t>汽车装配线</a:t>
            </a:r>
          </a:p>
          <a:p>
            <a:endParaRPr lang="en-US" altLang="zh-CN" dirty="0" smtClean="0"/>
          </a:p>
          <a:p>
            <a:r>
              <a:rPr lang="zh-CN" altLang="zh-CN" dirty="0" smtClean="0"/>
              <a:t>模块化</a:t>
            </a:r>
            <a:r>
              <a:rPr lang="zh-CN" altLang="zh-CN" dirty="0"/>
              <a:t>汽车生产线系统是一套微缩仿真实际生产过程的自动汽车生产加工线教学装置，它包括了机械传动技术、电气拖动技术、气动技术、传感器技术、变频调速技术、伺服驱动控制技术、步进驱动控制技术、触摸屏技术、</a:t>
            </a:r>
            <a:r>
              <a:rPr lang="en-US" altLang="zh-CN" dirty="0"/>
              <a:t>PLC</a:t>
            </a:r>
            <a:r>
              <a:rPr lang="zh-CN" altLang="zh-CN" dirty="0"/>
              <a:t>控制及网络技术等，体现了现代制造业生产过程的特征。汽车生产流水线由准备单元、升降单元、装配单元、转向单元、清洗单元、喷漆单元、检测单元和整理单元组成，各单元之间由一条主输送线贯穿。每个单元均是一个典型的机电一体化设备，可以独立工作；使用网络控制技术又可以将这些单元连接成自动化、无人干预可连续工作的生产设备。</a:t>
            </a:r>
          </a:p>
          <a:p>
            <a:endParaRPr lang="zh-CN" altLang="en-US" dirty="0"/>
          </a:p>
        </p:txBody>
      </p:sp>
    </p:spTree>
    <p:extLst>
      <p:ext uri="{BB962C8B-B14F-4D97-AF65-F5344CB8AC3E}">
        <p14:creationId xmlns:p14="http://schemas.microsoft.com/office/powerpoint/2010/main" val="8831298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907</TotalTime>
  <Words>1688</Words>
  <Application>Microsoft Office PowerPoint</Application>
  <PresentationFormat>宽屏</PresentationFormat>
  <Paragraphs>167</Paragraphs>
  <Slides>39</Slides>
  <Notes>39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Helvetica Neue</vt:lpstr>
      <vt:lpstr>华文仿宋</vt:lpstr>
      <vt:lpstr>华文楷体</vt:lpstr>
      <vt:lpstr>宋体</vt:lpstr>
      <vt:lpstr>Arial</vt:lpstr>
      <vt:lpstr>Calibri</vt:lpstr>
      <vt:lpstr>Tw Cen MT</vt:lpstr>
      <vt:lpstr>Tw Cen MT Condensed</vt:lpstr>
      <vt:lpstr>Wingdings 3</vt:lpstr>
      <vt:lpstr>积分</vt:lpstr>
      <vt:lpstr>清华大学i.Center  实验研究及三创平台设计与规划</vt:lpstr>
      <vt:lpstr>一、建设宗旨</vt:lpstr>
      <vt:lpstr>二、建设内容</vt:lpstr>
      <vt:lpstr>数控及特种加工设备</vt:lpstr>
      <vt:lpstr>PowerPoint 演示文稿</vt:lpstr>
      <vt:lpstr>PowerPoint 演示文稿</vt:lpstr>
      <vt:lpstr>PowerPoint 演示文稿</vt:lpstr>
      <vt:lpstr>智能加工展示方案</vt:lpstr>
      <vt:lpstr>PowerPoint 演示文稿</vt:lpstr>
      <vt:lpstr>PowerPoint 演示文稿</vt:lpstr>
      <vt:lpstr>PowerPoint 演示文稿</vt:lpstr>
      <vt:lpstr>PowerPoint 演示文稿</vt:lpstr>
      <vt:lpstr>课程建设</vt:lpstr>
      <vt:lpstr>二、建设内容</vt:lpstr>
      <vt:lpstr>PowerPoint 演示文稿</vt:lpstr>
      <vt:lpstr>PowerPoint 演示文稿</vt:lpstr>
      <vt:lpstr>PowerPoint 演示文稿</vt:lpstr>
      <vt:lpstr>PowerPoint 演示文稿</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在线互动实践教学</vt:lpstr>
      <vt:lpstr>课程体系建设与教学研究</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微软用户</cp:lastModifiedBy>
  <cp:revision>23</cp:revision>
  <cp:lastPrinted>2015-05-20T00:57:02Z</cp:lastPrinted>
  <dcterms:created xsi:type="dcterms:W3CDTF">2015-05-15T00:46:44Z</dcterms:created>
  <dcterms:modified xsi:type="dcterms:W3CDTF">2015-05-20T03:15:26Z</dcterms:modified>
</cp:coreProperties>
</file>